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1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089C73-FFDF-AC40-8225-7D97A07ABB6B}" type="datetimeFigureOut">
              <a:rPr lang="en-US" smtClean="0"/>
              <a:t>6/25/16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7300DD-7894-8848-9F8C-F9838FD724A0}" type="slidenum">
              <a:rPr lang="en-GB" smtClean="0"/>
              <a:t>‹#›</a:t>
            </a:fld>
            <a:endParaRPr lang="en-GB" dirty="0"/>
          </a:p>
        </p:txBody>
      </p:sp>
    </p:spTree>
    <p:extLst>
      <p:ext uri="{BB962C8B-B14F-4D97-AF65-F5344CB8AC3E}">
        <p14:creationId xmlns:p14="http://schemas.microsoft.com/office/powerpoint/2010/main" val="11666701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5C7764DF-40E8-4140-B655-8E2DB21217A4}" type="slidenum">
              <a:rPr lang="en-SG" smtClean="0"/>
              <a:pPr/>
              <a:t>1</a:t>
            </a:fld>
            <a:endParaRPr lang="en-S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5C7764DF-40E8-4140-B655-8E2DB21217A4}" type="slidenum">
              <a:rPr lang="en-SG" smtClean="0"/>
              <a:pPr/>
              <a:t>2</a:t>
            </a:fld>
            <a:endParaRPr lang="en-S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5C7764DF-40E8-4140-B655-8E2DB21217A4}" type="slidenum">
              <a:rPr lang="en-SG" smtClean="0"/>
              <a:pPr/>
              <a:t>3</a:t>
            </a:fld>
            <a:endParaRPr lang="en-S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982FF27-AB1B-5348-B449-F87CA4ABE860}" type="datetimeFigureOut">
              <a:rPr lang="en-US" smtClean="0"/>
              <a:t>6/25/16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2FF27-AB1B-5348-B449-F87CA4ABE860}" type="datetimeFigureOut">
              <a:rPr lang="en-US" smtClean="0"/>
              <a:t>6/25/16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61DFD9-F80C-D04A-8F9F-084AD48776F4}" type="slidenum">
              <a:rPr lang="en-GB" smtClean="0"/>
              <a:t>‹#›</a:t>
            </a:fld>
            <a:endParaRPr lang="en-GB"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982FF27-AB1B-5348-B449-F87CA4ABE860}" type="datetimeFigureOut">
              <a:rPr lang="en-US" smtClean="0"/>
              <a:t>6/25/16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982FF27-AB1B-5348-B449-F87CA4ABE860}" type="datetimeFigureOut">
              <a:rPr lang="en-US" smtClean="0"/>
              <a:t>6/25/16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982FF27-AB1B-5348-B449-F87CA4ABE860}" type="datetimeFigureOut">
              <a:rPr lang="en-US" smtClean="0"/>
              <a:t>6/25/16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982FF27-AB1B-5348-B449-F87CA4ABE860}" type="datetimeFigureOut">
              <a:rPr lang="en-US" smtClean="0"/>
              <a:t>6/25/16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1DFD9-F80C-D04A-8F9F-084AD48776F4}" type="slidenum">
              <a:rPr lang="en-GB" smtClean="0"/>
              <a:t>‹#›</a:t>
            </a:fld>
            <a:endParaRPr lang="en-GB"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2FF27-AB1B-5348-B449-F87CA4ABE860}" type="datetimeFigureOut">
              <a:rPr lang="en-US" smtClean="0"/>
              <a:t>6/25/16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982FF27-AB1B-5348-B449-F87CA4ABE860}" type="datetimeFigureOut">
              <a:rPr lang="en-US" smtClean="0"/>
              <a:t>6/25/16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982FF27-AB1B-5348-B449-F87CA4ABE860}" type="datetimeFigureOut">
              <a:rPr lang="en-US" smtClean="0"/>
              <a:t>6/25/16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982FF27-AB1B-5348-B449-F87CA4ABE860}" type="datetimeFigureOut">
              <a:rPr lang="en-US" smtClean="0"/>
              <a:t>6/25/16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2FF27-AB1B-5348-B449-F87CA4ABE860}" type="datetimeFigureOut">
              <a:rPr lang="en-US" smtClean="0"/>
              <a:t>6/25/16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2FF27-AB1B-5348-B449-F87CA4ABE860}" type="datetimeFigureOut">
              <a:rPr lang="en-US" smtClean="0"/>
              <a:t>6/25/16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E61DFD9-F80C-D04A-8F9F-084AD48776F4}"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9982FF27-AB1B-5348-B449-F87CA4ABE860}" type="datetimeFigureOut">
              <a:rPr lang="en-US" smtClean="0"/>
              <a:t>6/25/16</a:t>
            </a:fld>
            <a:endParaRPr lang="en-GB"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GB"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E61DFD9-F80C-D04A-8F9F-084AD48776F4}"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44691"/>
            <a:ext cx="7772400" cy="3456384"/>
          </a:xfrm>
        </p:spPr>
        <p:txBody>
          <a:bodyPr/>
          <a:lstStyle/>
          <a:p>
            <a:r>
              <a:rPr lang="en-AU" dirty="0" smtClean="0"/>
              <a:t/>
            </a:r>
            <a:br>
              <a:rPr lang="en-AU" dirty="0" smtClean="0"/>
            </a:br>
            <a:r>
              <a:rPr lang="en-AU" sz="3200" dirty="0" smtClean="0">
                <a:solidFill>
                  <a:srgbClr val="000000"/>
                </a:solidFill>
                <a:latin typeface="Calibri"/>
                <a:cs typeface="Calibri"/>
              </a:rPr>
              <a:t>CREATIVE AND STRATEGIC PLANNING</a:t>
            </a:r>
            <a:r>
              <a:rPr lang="en-AU" sz="3200" dirty="0" smtClean="0">
                <a:latin typeface="Calibri"/>
                <a:cs typeface="Calibri"/>
              </a:rPr>
              <a:t/>
            </a:r>
            <a:br>
              <a:rPr lang="en-AU" sz="3200" dirty="0" smtClean="0">
                <a:latin typeface="Calibri"/>
                <a:cs typeface="Calibri"/>
              </a:rPr>
            </a:br>
            <a:r>
              <a:rPr lang="en-AU" sz="3200" dirty="0">
                <a:latin typeface="Calibri"/>
                <a:cs typeface="Calibri"/>
              </a:rPr>
              <a:t/>
            </a:r>
            <a:br>
              <a:rPr lang="en-AU" sz="3200" dirty="0">
                <a:latin typeface="Calibri"/>
                <a:cs typeface="Calibri"/>
              </a:rPr>
            </a:br>
            <a:endParaRPr lang="en-SG" sz="3200" dirty="0">
              <a:solidFill>
                <a:srgbClr val="000000"/>
              </a:solidFill>
              <a:latin typeface="Calibri"/>
              <a:cs typeface="Calibri"/>
            </a:endParaRPr>
          </a:p>
        </p:txBody>
      </p:sp>
      <p:sp>
        <p:nvSpPr>
          <p:cNvPr id="3" name="Subtitle 2"/>
          <p:cNvSpPr>
            <a:spLocks noGrp="1"/>
          </p:cNvSpPr>
          <p:nvPr>
            <p:ph type="subTitle" idx="1"/>
          </p:nvPr>
        </p:nvSpPr>
        <p:spPr>
          <a:xfrm>
            <a:off x="1331640" y="4869160"/>
            <a:ext cx="6400800" cy="1057672"/>
          </a:xfrm>
        </p:spPr>
        <p:txBody>
          <a:bodyPr/>
          <a:lstStyle/>
          <a:p>
            <a:endParaRPr lang="en-SG" dirty="0">
              <a:solidFill>
                <a:schemeClr val="tx1"/>
              </a:solidFill>
            </a:endParaRPr>
          </a:p>
        </p:txBody>
      </p:sp>
    </p:spTree>
    <p:extLst>
      <p:ext uri="{BB962C8B-B14F-4D97-AF65-F5344CB8AC3E}">
        <p14:creationId xmlns:p14="http://schemas.microsoft.com/office/powerpoint/2010/main" val="26781171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9"/>
            <a:ext cx="7772400" cy="1470025"/>
          </a:xfrm>
        </p:spPr>
        <p:txBody>
          <a:bodyPr>
            <a:normAutofit/>
          </a:bodyPr>
          <a:lstStyle/>
          <a:p>
            <a:pPr>
              <a:tabLst>
                <a:tab pos="360363" algn="l"/>
              </a:tabLst>
            </a:pPr>
            <a:r>
              <a:rPr lang="en-AU" sz="3200" dirty="0" smtClean="0">
                <a:solidFill>
                  <a:srgbClr val="000000"/>
                </a:solidFill>
                <a:latin typeface="Calibri"/>
                <a:cs typeface="Calibri"/>
              </a:rPr>
              <a:t>Creative </a:t>
            </a:r>
            <a:r>
              <a:rPr lang="en-AU" sz="3200" dirty="0">
                <a:solidFill>
                  <a:srgbClr val="000000"/>
                </a:solidFill>
                <a:latin typeface="Calibri"/>
                <a:cs typeface="Calibri"/>
              </a:rPr>
              <a:t>B</a:t>
            </a:r>
            <a:r>
              <a:rPr lang="en-AU" sz="3200" dirty="0" smtClean="0">
                <a:solidFill>
                  <a:srgbClr val="000000"/>
                </a:solidFill>
                <a:latin typeface="Calibri"/>
                <a:cs typeface="Calibri"/>
              </a:rPr>
              <a:t>rief</a:t>
            </a:r>
            <a:endParaRPr lang="en-GB" sz="3200" dirty="0">
              <a:solidFill>
                <a:srgbClr val="000000"/>
              </a:solidFill>
              <a:latin typeface="Calibri"/>
              <a:cs typeface="Calibri"/>
            </a:endParaRPr>
          </a:p>
        </p:txBody>
      </p:sp>
      <p:sp>
        <p:nvSpPr>
          <p:cNvPr id="3" name="Subtitle 2"/>
          <p:cNvSpPr>
            <a:spLocks noGrp="1"/>
          </p:cNvSpPr>
          <p:nvPr>
            <p:ph type="subTitle" idx="1"/>
          </p:nvPr>
        </p:nvSpPr>
        <p:spPr>
          <a:xfrm>
            <a:off x="1371600" y="2060848"/>
            <a:ext cx="6400800" cy="3577952"/>
          </a:xfrm>
        </p:spPr>
        <p:txBody>
          <a:bodyPr>
            <a:normAutofit/>
          </a:bodyPr>
          <a:lstStyle/>
          <a:p>
            <a:pPr algn="l"/>
            <a:endParaRPr lang="en-AU" sz="2000" b="1" dirty="0" smtClean="0">
              <a:solidFill>
                <a:srgbClr val="000000"/>
              </a:solidFill>
              <a:latin typeface="Calibri"/>
              <a:cs typeface="Calibri"/>
            </a:endParaRPr>
          </a:p>
          <a:p>
            <a:pPr algn="l"/>
            <a:r>
              <a:rPr lang="en-AU" sz="2000" b="1" dirty="0" smtClean="0">
                <a:solidFill>
                  <a:srgbClr val="000000"/>
                </a:solidFill>
                <a:latin typeface="Calibri"/>
                <a:cs typeface="Calibri"/>
              </a:rPr>
              <a:t>Checklist</a:t>
            </a:r>
            <a:r>
              <a:rPr lang="en-AU" sz="2000" dirty="0" smtClean="0">
                <a:solidFill>
                  <a:srgbClr val="000000"/>
                </a:solidFill>
                <a:latin typeface="Calibri"/>
                <a:cs typeface="Calibri"/>
              </a:rPr>
              <a:t>: (does it potentially build a relationship with the consumer</a:t>
            </a:r>
          </a:p>
          <a:p>
            <a:pPr algn="l">
              <a:buFont typeface="Arial" pitchFamily="34" charset="0"/>
              <a:buChar char="•"/>
            </a:pPr>
            <a:r>
              <a:rPr lang="en-AU" sz="2000" dirty="0">
                <a:solidFill>
                  <a:srgbClr val="000000"/>
                </a:solidFill>
                <a:latin typeface="Calibri"/>
                <a:cs typeface="Calibri"/>
              </a:rPr>
              <a:t> </a:t>
            </a:r>
            <a:r>
              <a:rPr lang="en-AU" sz="2000" dirty="0" smtClean="0">
                <a:solidFill>
                  <a:srgbClr val="000000"/>
                </a:solidFill>
                <a:latin typeface="Calibri"/>
                <a:cs typeface="Calibri"/>
              </a:rPr>
              <a:t>does it match the appropriate levels of thinking/feeling</a:t>
            </a:r>
          </a:p>
          <a:p>
            <a:pPr algn="l">
              <a:buFont typeface="Arial" pitchFamily="34" charset="0"/>
              <a:buChar char="•"/>
            </a:pPr>
            <a:r>
              <a:rPr lang="en-AU" sz="2000" dirty="0">
                <a:solidFill>
                  <a:srgbClr val="000000"/>
                </a:solidFill>
                <a:latin typeface="Calibri"/>
                <a:cs typeface="Calibri"/>
              </a:rPr>
              <a:t> </a:t>
            </a:r>
            <a:r>
              <a:rPr lang="en-AU" sz="2000" dirty="0" smtClean="0">
                <a:solidFill>
                  <a:srgbClr val="000000"/>
                </a:solidFill>
                <a:latin typeface="Calibri"/>
                <a:cs typeface="Calibri"/>
              </a:rPr>
              <a:t>does it address a need or a want</a:t>
            </a:r>
          </a:p>
          <a:p>
            <a:pPr algn="l">
              <a:buFont typeface="Arial" pitchFamily="34" charset="0"/>
              <a:buChar char="•"/>
            </a:pPr>
            <a:r>
              <a:rPr lang="en-AU" sz="2000" dirty="0">
                <a:solidFill>
                  <a:srgbClr val="000000"/>
                </a:solidFill>
                <a:latin typeface="Calibri"/>
                <a:cs typeface="Calibri"/>
              </a:rPr>
              <a:t> </a:t>
            </a:r>
            <a:r>
              <a:rPr lang="en-AU" sz="2000" dirty="0" smtClean="0">
                <a:solidFill>
                  <a:srgbClr val="000000"/>
                </a:solidFill>
                <a:latin typeface="Calibri"/>
                <a:cs typeface="Calibri"/>
              </a:rPr>
              <a:t>does the advertising support emotional or rational needs</a:t>
            </a:r>
          </a:p>
          <a:p>
            <a:pPr algn="l">
              <a:buFont typeface="Arial" pitchFamily="34" charset="0"/>
              <a:buChar char="•"/>
            </a:pPr>
            <a:r>
              <a:rPr lang="en-AU" sz="2000" dirty="0">
                <a:solidFill>
                  <a:srgbClr val="000000"/>
                </a:solidFill>
                <a:latin typeface="Calibri"/>
                <a:cs typeface="Calibri"/>
              </a:rPr>
              <a:t> </a:t>
            </a:r>
            <a:r>
              <a:rPr lang="en-AU" sz="2000" dirty="0" smtClean="0">
                <a:solidFill>
                  <a:srgbClr val="000000"/>
                </a:solidFill>
                <a:latin typeface="Calibri"/>
                <a:cs typeface="Calibri"/>
              </a:rPr>
              <a:t>does it actually address the target market</a:t>
            </a:r>
          </a:p>
          <a:p>
            <a:pPr algn="l">
              <a:buFont typeface="Arial" pitchFamily="34" charset="0"/>
              <a:buChar char="•"/>
            </a:pPr>
            <a:r>
              <a:rPr lang="en-AU" sz="2000" dirty="0" smtClean="0">
                <a:solidFill>
                  <a:srgbClr val="000000"/>
                </a:solidFill>
                <a:latin typeface="Calibri"/>
                <a:cs typeface="Calibri"/>
              </a:rPr>
              <a:t> does it serve as a clear guide to the creative</a:t>
            </a:r>
          </a:p>
          <a:p>
            <a:pPr algn="l"/>
            <a:endParaRPr lang="en-AU" sz="2000" dirty="0" smtClean="0">
              <a:solidFill>
                <a:schemeClr val="tx1"/>
              </a:solidFill>
            </a:endParaRPr>
          </a:p>
          <a:p>
            <a:pPr algn="l"/>
            <a:endParaRPr lang="en-AU" sz="2000" dirty="0" smtClean="0">
              <a:solidFill>
                <a:schemeClr val="tx1"/>
              </a:solidFill>
            </a:endParaRPr>
          </a:p>
        </p:txBody>
      </p:sp>
    </p:spTree>
    <p:extLst>
      <p:ext uri="{BB962C8B-B14F-4D97-AF65-F5344CB8AC3E}">
        <p14:creationId xmlns:p14="http://schemas.microsoft.com/office/powerpoint/2010/main" val="24398869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0000"/>
                </a:solidFill>
                <a:latin typeface="Calibri"/>
                <a:cs typeface="Calibri"/>
              </a:rPr>
              <a:t>“COPY PLATFORM”</a:t>
            </a:r>
            <a:endParaRPr lang="en-SG" sz="3200" dirty="0">
              <a:solidFill>
                <a:srgbClr val="000000"/>
              </a:solidFill>
              <a:latin typeface="Calibri"/>
              <a:cs typeface="Calibri"/>
            </a:endParaRPr>
          </a:p>
        </p:txBody>
      </p:sp>
      <p:sp>
        <p:nvSpPr>
          <p:cNvPr id="3" name="Content Placeholder 2"/>
          <p:cNvSpPr>
            <a:spLocks noGrp="1"/>
          </p:cNvSpPr>
          <p:nvPr>
            <p:ph idx="1"/>
          </p:nvPr>
        </p:nvSpPr>
        <p:spPr>
          <a:xfrm>
            <a:off x="457200" y="1600201"/>
            <a:ext cx="6563072" cy="4901140"/>
          </a:xfrm>
        </p:spPr>
        <p:txBody>
          <a:bodyPr/>
          <a:lstStyle/>
          <a:p>
            <a:pPr marL="0" indent="0">
              <a:buNone/>
            </a:pPr>
            <a:r>
              <a:rPr lang="en-SG" sz="1800" dirty="0" smtClean="0">
                <a:solidFill>
                  <a:srgbClr val="000000"/>
                </a:solidFill>
                <a:latin typeface="Calibri"/>
                <a:cs typeface="Calibri"/>
              </a:rPr>
              <a:t>Plan or checklist that is useful in guiding the development of an advertising message or campaign</a:t>
            </a:r>
          </a:p>
          <a:p>
            <a:pPr>
              <a:buNone/>
            </a:pPr>
            <a:r>
              <a:rPr lang="en-SG" sz="1800" dirty="0" smtClean="0">
                <a:solidFill>
                  <a:srgbClr val="000000"/>
                </a:solidFill>
                <a:latin typeface="Calibri"/>
                <a:cs typeface="Calibri"/>
              </a:rPr>
              <a:t>1. </a:t>
            </a:r>
            <a:r>
              <a:rPr lang="en-SG" sz="1800" u="sng" dirty="0" smtClean="0">
                <a:solidFill>
                  <a:srgbClr val="000000"/>
                </a:solidFill>
                <a:latin typeface="Calibri"/>
                <a:cs typeface="Calibri"/>
              </a:rPr>
              <a:t>The problem </a:t>
            </a:r>
            <a:r>
              <a:rPr lang="en-SG" sz="1800" dirty="0" smtClean="0">
                <a:solidFill>
                  <a:srgbClr val="000000"/>
                </a:solidFill>
                <a:latin typeface="Calibri"/>
                <a:cs typeface="Calibri"/>
              </a:rPr>
              <a:t>or issue the advertising must address</a:t>
            </a:r>
          </a:p>
          <a:p>
            <a:pPr>
              <a:buNone/>
            </a:pPr>
            <a:r>
              <a:rPr lang="en-SG" sz="1800" dirty="0" smtClean="0">
                <a:solidFill>
                  <a:srgbClr val="000000"/>
                </a:solidFill>
                <a:latin typeface="Calibri"/>
                <a:cs typeface="Calibri"/>
              </a:rPr>
              <a:t>2. Advertising and </a:t>
            </a:r>
            <a:r>
              <a:rPr lang="en-SG" sz="1800" u="sng" dirty="0" smtClean="0">
                <a:solidFill>
                  <a:srgbClr val="000000"/>
                </a:solidFill>
                <a:latin typeface="Calibri"/>
                <a:cs typeface="Calibri"/>
              </a:rPr>
              <a:t>communications objectives</a:t>
            </a:r>
          </a:p>
          <a:p>
            <a:pPr>
              <a:buNone/>
            </a:pPr>
            <a:r>
              <a:rPr lang="en-SG" sz="1800" dirty="0" smtClean="0">
                <a:solidFill>
                  <a:srgbClr val="000000"/>
                </a:solidFill>
                <a:latin typeface="Calibri"/>
                <a:cs typeface="Calibri"/>
              </a:rPr>
              <a:t>3. </a:t>
            </a:r>
            <a:r>
              <a:rPr lang="en-SG" sz="1800" u="sng" dirty="0" smtClean="0">
                <a:solidFill>
                  <a:srgbClr val="000000"/>
                </a:solidFill>
                <a:latin typeface="Calibri"/>
                <a:cs typeface="Calibri"/>
              </a:rPr>
              <a:t>Target audience</a:t>
            </a:r>
          </a:p>
          <a:p>
            <a:pPr>
              <a:buNone/>
            </a:pPr>
            <a:r>
              <a:rPr lang="en-SG" sz="1800" dirty="0" smtClean="0">
                <a:solidFill>
                  <a:srgbClr val="000000"/>
                </a:solidFill>
                <a:latin typeface="Calibri"/>
                <a:cs typeface="Calibri"/>
              </a:rPr>
              <a:t>4. Major </a:t>
            </a:r>
            <a:r>
              <a:rPr lang="en-SG" sz="1800" u="sng" dirty="0" smtClean="0">
                <a:solidFill>
                  <a:srgbClr val="000000"/>
                </a:solidFill>
                <a:latin typeface="Calibri"/>
                <a:cs typeface="Calibri"/>
              </a:rPr>
              <a:t>selling idea (USP) </a:t>
            </a:r>
            <a:r>
              <a:rPr lang="en-SG" sz="1800" dirty="0" smtClean="0">
                <a:solidFill>
                  <a:srgbClr val="000000"/>
                </a:solidFill>
                <a:latin typeface="Calibri"/>
                <a:cs typeface="Calibri"/>
              </a:rPr>
              <a:t>or key benefits to communicate</a:t>
            </a:r>
          </a:p>
          <a:p>
            <a:pPr>
              <a:buNone/>
            </a:pPr>
            <a:r>
              <a:rPr lang="en-SG" sz="1800" dirty="0" smtClean="0">
                <a:solidFill>
                  <a:srgbClr val="000000"/>
                </a:solidFill>
                <a:latin typeface="Calibri"/>
                <a:cs typeface="Calibri"/>
              </a:rPr>
              <a:t>5. </a:t>
            </a:r>
            <a:r>
              <a:rPr lang="en-SG" sz="1800" u="sng" dirty="0" smtClean="0">
                <a:solidFill>
                  <a:srgbClr val="000000"/>
                </a:solidFill>
                <a:latin typeface="Calibri"/>
                <a:cs typeface="Calibri"/>
              </a:rPr>
              <a:t>Creative strategy </a:t>
            </a:r>
            <a:r>
              <a:rPr lang="en-SG" sz="1800" dirty="0" smtClean="0">
                <a:solidFill>
                  <a:srgbClr val="000000"/>
                </a:solidFill>
                <a:latin typeface="Calibri"/>
                <a:cs typeface="Calibri"/>
              </a:rPr>
              <a:t>statement (campaign theme, appeal, execution technique)</a:t>
            </a:r>
          </a:p>
          <a:p>
            <a:pPr>
              <a:buNone/>
            </a:pPr>
            <a:r>
              <a:rPr lang="en-SG" sz="1800" dirty="0" smtClean="0">
                <a:solidFill>
                  <a:srgbClr val="000000"/>
                </a:solidFill>
                <a:latin typeface="Calibri"/>
                <a:cs typeface="Calibri"/>
              </a:rPr>
              <a:t>6. </a:t>
            </a:r>
            <a:r>
              <a:rPr lang="en-SG" sz="1800" u="sng" dirty="0" smtClean="0">
                <a:solidFill>
                  <a:srgbClr val="000000"/>
                </a:solidFill>
                <a:latin typeface="Calibri"/>
                <a:cs typeface="Calibri"/>
              </a:rPr>
              <a:t>Supporting information</a:t>
            </a:r>
            <a:r>
              <a:rPr lang="en-SG" sz="1800" dirty="0" smtClean="0">
                <a:solidFill>
                  <a:srgbClr val="000000"/>
                </a:solidFill>
                <a:latin typeface="Calibri"/>
                <a:cs typeface="Calibri"/>
              </a:rPr>
              <a:t> and requirements</a:t>
            </a:r>
            <a:r>
              <a:rPr lang="en-SG" sz="1800" dirty="0" smtClean="0"/>
              <a:t>.</a:t>
            </a:r>
          </a:p>
          <a:p>
            <a:endParaRPr lang="en-SG" dirty="0"/>
          </a:p>
        </p:txBody>
      </p:sp>
      <p:pic>
        <p:nvPicPr>
          <p:cNvPr id="48130" name="Picture 2" descr="http://chicklitplus.com/wp-content/uploads/2010/12/checklist.jpg"/>
          <p:cNvPicPr>
            <a:picLocks noChangeAspect="1" noChangeArrowheads="1"/>
          </p:cNvPicPr>
          <p:nvPr/>
        </p:nvPicPr>
        <p:blipFill>
          <a:blip r:embed="rId3" cstate="print"/>
          <a:srcRect/>
          <a:stretch>
            <a:fillRect/>
          </a:stretch>
        </p:blipFill>
        <p:spPr bwMode="auto">
          <a:xfrm>
            <a:off x="7020272" y="0"/>
            <a:ext cx="3208042" cy="6858000"/>
          </a:xfrm>
          <a:prstGeom prst="rect">
            <a:avLst/>
          </a:prstGeom>
          <a:noFill/>
        </p:spPr>
      </p:pic>
    </p:spTree>
    <p:extLst>
      <p:ext uri="{BB962C8B-B14F-4D97-AF65-F5344CB8AC3E}">
        <p14:creationId xmlns:p14="http://schemas.microsoft.com/office/powerpoint/2010/main" val="273890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0000"/>
                </a:solidFill>
                <a:latin typeface="Calibri"/>
                <a:cs typeface="Calibri"/>
              </a:rPr>
              <a:t>UNIQUE SELLING PROPOSITION</a:t>
            </a:r>
            <a:endParaRPr lang="en-SG" sz="3200" dirty="0">
              <a:solidFill>
                <a:srgbClr val="000000"/>
              </a:solidFill>
              <a:latin typeface="Calibri"/>
              <a:cs typeface="Calibri"/>
            </a:endParaRPr>
          </a:p>
        </p:txBody>
      </p:sp>
      <p:sp>
        <p:nvSpPr>
          <p:cNvPr id="3" name="Content Placeholder 2"/>
          <p:cNvSpPr>
            <a:spLocks noGrp="1"/>
          </p:cNvSpPr>
          <p:nvPr>
            <p:ph idx="1"/>
          </p:nvPr>
        </p:nvSpPr>
        <p:spPr>
          <a:xfrm>
            <a:off x="395536" y="1412776"/>
            <a:ext cx="8424936" cy="4525963"/>
          </a:xfrm>
        </p:spPr>
        <p:txBody>
          <a:bodyPr/>
          <a:lstStyle/>
          <a:p>
            <a:pPr>
              <a:buNone/>
            </a:pPr>
            <a:r>
              <a:rPr lang="en-SG" sz="2000" u="sng" dirty="0" smtClean="0">
                <a:solidFill>
                  <a:srgbClr val="000000"/>
                </a:solidFill>
                <a:latin typeface="Calibri"/>
                <a:cs typeface="Calibri"/>
              </a:rPr>
              <a:t>Benefit</a:t>
            </a:r>
            <a:r>
              <a:rPr lang="en-SG" sz="2000" dirty="0" smtClean="0">
                <a:solidFill>
                  <a:srgbClr val="000000"/>
                </a:solidFill>
                <a:latin typeface="Calibri"/>
                <a:cs typeface="Calibri"/>
              </a:rPr>
              <a:t/>
            </a:r>
            <a:br>
              <a:rPr lang="en-SG" sz="2000" dirty="0" smtClean="0">
                <a:solidFill>
                  <a:srgbClr val="000000"/>
                </a:solidFill>
                <a:latin typeface="Calibri"/>
                <a:cs typeface="Calibri"/>
              </a:rPr>
            </a:br>
            <a:r>
              <a:rPr lang="en-SG" sz="2000" dirty="0" smtClean="0">
                <a:solidFill>
                  <a:srgbClr val="000000"/>
                </a:solidFill>
                <a:latin typeface="Calibri"/>
                <a:cs typeface="Calibri"/>
              </a:rPr>
              <a:t>Buy this product and you'll benefit this way or enjoy this reward</a:t>
            </a:r>
          </a:p>
          <a:p>
            <a:pPr>
              <a:buNone/>
            </a:pPr>
            <a:r>
              <a:rPr lang="en-SG" sz="2000" u="sng" dirty="0" smtClean="0">
                <a:solidFill>
                  <a:srgbClr val="000000"/>
                </a:solidFill>
                <a:latin typeface="Calibri"/>
                <a:cs typeface="Calibri"/>
              </a:rPr>
              <a:t>Unique</a:t>
            </a:r>
            <a:r>
              <a:rPr lang="en-SG" sz="2000" dirty="0" smtClean="0">
                <a:solidFill>
                  <a:srgbClr val="000000"/>
                </a:solidFill>
                <a:latin typeface="Calibri"/>
                <a:cs typeface="Calibri"/>
              </a:rPr>
              <a:t> </a:t>
            </a:r>
            <a:br>
              <a:rPr lang="en-SG" sz="2000" dirty="0" smtClean="0">
                <a:solidFill>
                  <a:srgbClr val="000000"/>
                </a:solidFill>
                <a:latin typeface="Calibri"/>
                <a:cs typeface="Calibri"/>
              </a:rPr>
            </a:br>
            <a:r>
              <a:rPr lang="en-SG" sz="2000" dirty="0" smtClean="0">
                <a:solidFill>
                  <a:srgbClr val="000000"/>
                </a:solidFill>
                <a:latin typeface="Calibri"/>
                <a:cs typeface="Calibri"/>
              </a:rPr>
              <a:t>Must be unique to this brand or claim; rivals can't/don't offer</a:t>
            </a:r>
          </a:p>
          <a:p>
            <a:pPr>
              <a:buNone/>
            </a:pPr>
            <a:r>
              <a:rPr lang="en-SG" sz="2000" u="sng" dirty="0" smtClean="0">
                <a:solidFill>
                  <a:srgbClr val="000000"/>
                </a:solidFill>
                <a:latin typeface="Calibri"/>
                <a:cs typeface="Calibri"/>
              </a:rPr>
              <a:t>Promise</a:t>
            </a:r>
            <a:br>
              <a:rPr lang="en-SG" sz="2000" u="sng" dirty="0" smtClean="0">
                <a:solidFill>
                  <a:srgbClr val="000000"/>
                </a:solidFill>
                <a:latin typeface="Calibri"/>
                <a:cs typeface="Calibri"/>
              </a:rPr>
            </a:br>
            <a:r>
              <a:rPr lang="en-SG" sz="2000" dirty="0" smtClean="0">
                <a:solidFill>
                  <a:srgbClr val="000000"/>
                </a:solidFill>
                <a:latin typeface="Calibri"/>
                <a:cs typeface="Calibri"/>
              </a:rPr>
              <a:t>The promise… strong enough or attractive enough to move people</a:t>
            </a:r>
          </a:p>
          <a:p>
            <a:pPr>
              <a:buNone/>
            </a:pPr>
            <a:r>
              <a:rPr lang="en-US" sz="2000" u="sng" dirty="0" smtClean="0">
                <a:solidFill>
                  <a:srgbClr val="000000"/>
                </a:solidFill>
                <a:latin typeface="Calibri"/>
                <a:cs typeface="Calibri"/>
              </a:rPr>
              <a:t>Position</a:t>
            </a:r>
            <a:br>
              <a:rPr lang="en-US" sz="2000" u="sng" dirty="0" smtClean="0">
                <a:solidFill>
                  <a:srgbClr val="000000"/>
                </a:solidFill>
                <a:latin typeface="Calibri"/>
                <a:cs typeface="Calibri"/>
              </a:rPr>
            </a:br>
            <a:r>
              <a:rPr lang="en-SG" sz="2000" dirty="0" smtClean="0">
                <a:solidFill>
                  <a:srgbClr val="000000"/>
                </a:solidFill>
                <a:latin typeface="Calibri"/>
                <a:cs typeface="Calibri"/>
              </a:rPr>
              <a:t>Establish or “position” the product or service in a particular place in the consumer’s mind</a:t>
            </a:r>
          </a:p>
          <a:p>
            <a:endParaRPr lang="en-SG" dirty="0">
              <a:solidFill>
                <a:srgbClr val="000000"/>
              </a:solidFill>
            </a:endParaRPr>
          </a:p>
        </p:txBody>
      </p:sp>
    </p:spTree>
    <p:extLst>
      <p:ext uri="{BB962C8B-B14F-4D97-AF65-F5344CB8AC3E}">
        <p14:creationId xmlns:p14="http://schemas.microsoft.com/office/powerpoint/2010/main" val="12964043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9"/>
            <a:ext cx="7772400" cy="1470025"/>
          </a:xfrm>
        </p:spPr>
        <p:txBody>
          <a:bodyPr>
            <a:normAutofit/>
          </a:bodyPr>
          <a:lstStyle/>
          <a:p>
            <a:r>
              <a:rPr lang="en-AU" sz="3200" dirty="0" smtClean="0">
                <a:solidFill>
                  <a:srgbClr val="000000"/>
                </a:solidFill>
                <a:latin typeface="Calibri"/>
                <a:cs typeface="Calibri"/>
              </a:rPr>
              <a:t>Creative </a:t>
            </a:r>
            <a:r>
              <a:rPr lang="en-AU" sz="3200" dirty="0">
                <a:solidFill>
                  <a:srgbClr val="000000"/>
                </a:solidFill>
                <a:latin typeface="Calibri"/>
                <a:cs typeface="Calibri"/>
              </a:rPr>
              <a:t>B</a:t>
            </a:r>
            <a:r>
              <a:rPr lang="en-AU" sz="3200" dirty="0" smtClean="0">
                <a:solidFill>
                  <a:srgbClr val="000000"/>
                </a:solidFill>
                <a:latin typeface="Calibri"/>
                <a:cs typeface="Calibri"/>
              </a:rPr>
              <a:t>rief</a:t>
            </a:r>
            <a:endParaRPr lang="en-GB" sz="3200" dirty="0">
              <a:solidFill>
                <a:srgbClr val="000000"/>
              </a:solidFill>
              <a:latin typeface="Calibri"/>
              <a:cs typeface="Calibri"/>
            </a:endParaRPr>
          </a:p>
        </p:txBody>
      </p:sp>
      <p:sp>
        <p:nvSpPr>
          <p:cNvPr id="3" name="Subtitle 2"/>
          <p:cNvSpPr>
            <a:spLocks noGrp="1"/>
          </p:cNvSpPr>
          <p:nvPr>
            <p:ph type="subTitle" idx="1"/>
          </p:nvPr>
        </p:nvSpPr>
        <p:spPr>
          <a:xfrm>
            <a:off x="1371600" y="2060848"/>
            <a:ext cx="6400800" cy="3577952"/>
          </a:xfrm>
        </p:spPr>
        <p:txBody>
          <a:bodyPr>
            <a:normAutofit/>
          </a:bodyPr>
          <a:lstStyle/>
          <a:p>
            <a:pPr algn="l"/>
            <a:r>
              <a:rPr lang="en-AU" sz="2000" b="1" dirty="0" smtClean="0">
                <a:solidFill>
                  <a:srgbClr val="000000"/>
                </a:solidFill>
              </a:rPr>
              <a:t>The Creative Brief</a:t>
            </a:r>
          </a:p>
          <a:p>
            <a:pPr algn="l"/>
            <a:endParaRPr lang="en-AU" sz="2000" b="1" dirty="0" smtClean="0">
              <a:solidFill>
                <a:srgbClr val="000000"/>
              </a:solidFill>
            </a:endParaRPr>
          </a:p>
          <a:p>
            <a:pPr marL="342900" indent="-342900" algn="l">
              <a:buFont typeface="Arial"/>
              <a:buChar char="•"/>
            </a:pPr>
            <a:r>
              <a:rPr lang="en-AU" sz="2000" dirty="0" smtClean="0">
                <a:solidFill>
                  <a:srgbClr val="000000"/>
                </a:solidFill>
                <a:latin typeface="Calibri"/>
                <a:cs typeface="Calibri"/>
              </a:rPr>
              <a:t>short (brief)</a:t>
            </a:r>
          </a:p>
          <a:p>
            <a:pPr marL="342900" indent="-342900" algn="l">
              <a:buFont typeface="Arial"/>
              <a:buChar char="•"/>
            </a:pPr>
            <a:r>
              <a:rPr lang="en-AU" sz="2000" dirty="0" smtClean="0">
                <a:solidFill>
                  <a:srgbClr val="000000"/>
                </a:solidFill>
                <a:latin typeface="Calibri"/>
                <a:cs typeface="Calibri"/>
              </a:rPr>
              <a:t>insights on target audience</a:t>
            </a:r>
          </a:p>
          <a:p>
            <a:pPr marL="342900" indent="-342900" algn="l">
              <a:buFont typeface="Arial"/>
              <a:buChar char="•"/>
            </a:pPr>
            <a:r>
              <a:rPr lang="en-AU" sz="2000" dirty="0" smtClean="0">
                <a:solidFill>
                  <a:srgbClr val="000000"/>
                </a:solidFill>
                <a:latin typeface="Calibri"/>
                <a:cs typeface="Calibri"/>
              </a:rPr>
              <a:t>insights on consumers concerning the brand (</a:t>
            </a:r>
            <a:r>
              <a:rPr lang="en-AU" sz="2000" dirty="0">
                <a:solidFill>
                  <a:srgbClr val="000000"/>
                </a:solidFill>
                <a:latin typeface="Calibri"/>
                <a:cs typeface="Calibri"/>
              </a:rPr>
              <a:t>w</a:t>
            </a:r>
            <a:r>
              <a:rPr lang="en-AU" sz="2000" dirty="0" smtClean="0">
                <a:solidFill>
                  <a:srgbClr val="000000"/>
                </a:solidFill>
                <a:latin typeface="Calibri"/>
                <a:cs typeface="Calibri"/>
              </a:rPr>
              <a:t>hat they currently think)</a:t>
            </a:r>
          </a:p>
          <a:p>
            <a:pPr marL="342900" indent="-342900" algn="l">
              <a:buFont typeface="Arial"/>
              <a:buChar char="•"/>
            </a:pPr>
            <a:r>
              <a:rPr lang="en-AU" sz="2000" dirty="0" smtClean="0">
                <a:solidFill>
                  <a:srgbClr val="000000"/>
                </a:solidFill>
                <a:latin typeface="Calibri"/>
                <a:cs typeface="Calibri"/>
              </a:rPr>
              <a:t>what you </a:t>
            </a:r>
            <a:r>
              <a:rPr lang="en-AU" sz="2000" dirty="0">
                <a:solidFill>
                  <a:srgbClr val="000000"/>
                </a:solidFill>
                <a:latin typeface="Calibri"/>
                <a:cs typeface="Calibri"/>
              </a:rPr>
              <a:t>w</a:t>
            </a:r>
            <a:r>
              <a:rPr lang="en-AU" sz="2000" dirty="0" smtClean="0">
                <a:solidFill>
                  <a:srgbClr val="000000"/>
                </a:solidFill>
                <a:latin typeface="Calibri"/>
                <a:cs typeface="Calibri"/>
              </a:rPr>
              <a:t>ant them to think (through the advertising)</a:t>
            </a:r>
          </a:p>
          <a:p>
            <a:pPr marL="342900" indent="-342900" algn="l">
              <a:buFont typeface="Arial"/>
              <a:buChar char="•"/>
            </a:pPr>
            <a:r>
              <a:rPr lang="en-AU" sz="2000" dirty="0">
                <a:solidFill>
                  <a:srgbClr val="000000"/>
                </a:solidFill>
                <a:latin typeface="Calibri"/>
                <a:cs typeface="Calibri"/>
              </a:rPr>
              <a:t>w</a:t>
            </a:r>
            <a:r>
              <a:rPr lang="en-AU" sz="2000" dirty="0" smtClean="0">
                <a:solidFill>
                  <a:srgbClr val="000000"/>
                </a:solidFill>
                <a:latin typeface="Calibri"/>
                <a:cs typeface="Calibri"/>
              </a:rPr>
              <a:t>hat’s the Big Idea (key insight)</a:t>
            </a:r>
          </a:p>
          <a:p>
            <a:pPr algn="l"/>
            <a:endParaRPr lang="en-AU" sz="2000" dirty="0" smtClean="0">
              <a:solidFill>
                <a:srgbClr val="000000"/>
              </a:solidFill>
            </a:endParaRPr>
          </a:p>
          <a:p>
            <a:pPr algn="l"/>
            <a:endParaRPr lang="en-AU" sz="2000" dirty="0" smtClean="0">
              <a:solidFill>
                <a:schemeClr val="tx1"/>
              </a:solidFill>
            </a:endParaRPr>
          </a:p>
        </p:txBody>
      </p:sp>
    </p:spTree>
    <p:extLst>
      <p:ext uri="{BB962C8B-B14F-4D97-AF65-F5344CB8AC3E}">
        <p14:creationId xmlns:p14="http://schemas.microsoft.com/office/powerpoint/2010/main" val="41874111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672075"/>
          </a:xfrm>
        </p:spPr>
        <p:txBody>
          <a:bodyPr>
            <a:normAutofit/>
          </a:bodyPr>
          <a:lstStyle/>
          <a:p>
            <a:r>
              <a:rPr lang="en-AU" sz="3200" dirty="0" smtClean="0">
                <a:solidFill>
                  <a:srgbClr val="000000"/>
                </a:solidFill>
                <a:latin typeface="Calibri"/>
                <a:cs typeface="Calibri"/>
              </a:rPr>
              <a:t>Creative Brief – sample 1</a:t>
            </a:r>
            <a:endParaRPr lang="en-GB" sz="3200" dirty="0">
              <a:solidFill>
                <a:srgbClr val="000000"/>
              </a:solidFill>
              <a:latin typeface="Calibri"/>
              <a:cs typeface="Calibri"/>
            </a:endParaRPr>
          </a:p>
        </p:txBody>
      </p:sp>
      <p:sp>
        <p:nvSpPr>
          <p:cNvPr id="3" name="Subtitle 2"/>
          <p:cNvSpPr>
            <a:spLocks noGrp="1"/>
          </p:cNvSpPr>
          <p:nvPr>
            <p:ph type="subTitle" idx="1"/>
          </p:nvPr>
        </p:nvSpPr>
        <p:spPr>
          <a:xfrm>
            <a:off x="1371600" y="836712"/>
            <a:ext cx="6400800" cy="5952661"/>
          </a:xfrm>
        </p:spPr>
        <p:txBody>
          <a:bodyPr>
            <a:normAutofit fontScale="25000" lnSpcReduction="20000"/>
          </a:bodyPr>
          <a:lstStyle/>
          <a:p>
            <a:pPr algn="l"/>
            <a:r>
              <a:rPr lang="en-US" b="1" dirty="0">
                <a:solidFill>
                  <a:schemeClr val="tx1"/>
                </a:solidFill>
              </a:rPr>
              <a:t> </a:t>
            </a:r>
            <a:endParaRPr lang="en-GB" dirty="0">
              <a:solidFill>
                <a:schemeClr val="tx1"/>
              </a:solidFill>
            </a:endParaRPr>
          </a:p>
          <a:p>
            <a:pPr algn="l"/>
            <a:r>
              <a:rPr lang="en-US" sz="6400" b="1" dirty="0" smtClean="0">
                <a:solidFill>
                  <a:srgbClr val="000000"/>
                </a:solidFill>
                <a:latin typeface="Calibri"/>
                <a:cs typeface="Calibri"/>
              </a:rPr>
              <a:t>Overview</a:t>
            </a:r>
            <a:r>
              <a:rPr lang="en-US" sz="6400" b="1" dirty="0">
                <a:solidFill>
                  <a:srgbClr val="000000"/>
                </a:solidFill>
                <a:latin typeface="Calibri"/>
                <a:cs typeface="Calibri"/>
              </a:rPr>
              <a:t>:</a:t>
            </a:r>
            <a:r>
              <a:rPr lang="en-US" sz="6400" dirty="0">
                <a:solidFill>
                  <a:srgbClr val="000000"/>
                </a:solidFill>
                <a:latin typeface="Calibri"/>
                <a:cs typeface="Calibri"/>
              </a:rPr>
              <a:t> </a:t>
            </a:r>
            <a:r>
              <a:rPr lang="en-US" sz="6400" i="1" dirty="0">
                <a:solidFill>
                  <a:srgbClr val="000000"/>
                </a:solidFill>
                <a:latin typeface="Calibri"/>
                <a:cs typeface="Calibri"/>
              </a:rPr>
              <a:t>(Project information, goals, measurable objectives)</a:t>
            </a:r>
            <a:endParaRPr lang="en-GB" sz="6400" dirty="0">
              <a:solidFill>
                <a:srgbClr val="000000"/>
              </a:solidFill>
              <a:latin typeface="Calibri"/>
              <a:cs typeface="Calibri"/>
            </a:endParaRPr>
          </a:p>
          <a:p>
            <a:pPr algn="l"/>
            <a:r>
              <a:rPr lang="en-US" sz="6400" dirty="0">
                <a:solidFill>
                  <a:srgbClr val="000000"/>
                </a:solidFill>
                <a:latin typeface="Calibri"/>
                <a:cs typeface="Calibri"/>
              </a:rPr>
              <a:t> </a:t>
            </a:r>
            <a:endParaRPr lang="en-GB" sz="6400" dirty="0">
              <a:solidFill>
                <a:srgbClr val="000000"/>
              </a:solidFill>
              <a:latin typeface="Calibri"/>
              <a:cs typeface="Calibri"/>
            </a:endParaRPr>
          </a:p>
          <a:p>
            <a:pPr algn="l"/>
            <a:r>
              <a:rPr lang="en-US" sz="6400" b="1" dirty="0" smtClean="0">
                <a:solidFill>
                  <a:srgbClr val="000000"/>
                </a:solidFill>
                <a:latin typeface="Calibri"/>
                <a:cs typeface="Calibri"/>
              </a:rPr>
              <a:t>Deliverables </a:t>
            </a:r>
            <a:r>
              <a:rPr lang="en-US" sz="6400" b="1" dirty="0">
                <a:solidFill>
                  <a:srgbClr val="000000"/>
                </a:solidFill>
                <a:latin typeface="Calibri"/>
                <a:cs typeface="Calibri"/>
              </a:rPr>
              <a:t>Needed: </a:t>
            </a:r>
            <a:r>
              <a:rPr lang="en-US" sz="6400" i="1" dirty="0">
                <a:solidFill>
                  <a:srgbClr val="000000"/>
                </a:solidFill>
                <a:latin typeface="Calibri"/>
                <a:cs typeface="Calibri"/>
              </a:rPr>
              <a:t>(Copy, design, printed materials, and/or mailing?) </a:t>
            </a:r>
            <a:endParaRPr lang="en-GB" sz="6400" dirty="0">
              <a:solidFill>
                <a:srgbClr val="000000"/>
              </a:solidFill>
              <a:latin typeface="Calibri"/>
              <a:cs typeface="Calibri"/>
            </a:endParaRPr>
          </a:p>
          <a:p>
            <a:pPr algn="l"/>
            <a:r>
              <a:rPr lang="en-US" sz="6400" dirty="0">
                <a:solidFill>
                  <a:srgbClr val="000000"/>
                </a:solidFill>
                <a:latin typeface="Calibri"/>
                <a:cs typeface="Calibri"/>
              </a:rPr>
              <a:t>  </a:t>
            </a:r>
            <a:endParaRPr lang="en-GB" sz="6400" dirty="0">
              <a:solidFill>
                <a:srgbClr val="000000"/>
              </a:solidFill>
              <a:latin typeface="Calibri"/>
              <a:cs typeface="Calibri"/>
            </a:endParaRPr>
          </a:p>
          <a:p>
            <a:pPr algn="l"/>
            <a:r>
              <a:rPr lang="en-US" sz="6400" b="1" dirty="0">
                <a:solidFill>
                  <a:srgbClr val="000000"/>
                </a:solidFill>
                <a:latin typeface="Calibri"/>
                <a:cs typeface="Calibri"/>
              </a:rPr>
              <a:t>Primary Audiences: </a:t>
            </a:r>
            <a:r>
              <a:rPr lang="en-US" sz="6400" i="1" dirty="0">
                <a:solidFill>
                  <a:srgbClr val="000000"/>
                </a:solidFill>
                <a:latin typeface="Calibri"/>
                <a:cs typeface="Calibri"/>
              </a:rPr>
              <a:t>(Who are they, how will they use this brochure or website, what should be avoided in talking to these audiences)</a:t>
            </a:r>
            <a:endParaRPr lang="en-GB" sz="6400" dirty="0">
              <a:solidFill>
                <a:srgbClr val="000000"/>
              </a:solidFill>
              <a:latin typeface="Calibri"/>
              <a:cs typeface="Calibri"/>
            </a:endParaRPr>
          </a:p>
          <a:p>
            <a:pPr algn="l"/>
            <a:r>
              <a:rPr lang="en-US" sz="6400" dirty="0">
                <a:solidFill>
                  <a:srgbClr val="000000"/>
                </a:solidFill>
                <a:latin typeface="Calibri"/>
                <a:cs typeface="Calibri"/>
              </a:rPr>
              <a:t> </a:t>
            </a:r>
            <a:endParaRPr lang="en-GB" sz="6400" dirty="0">
              <a:solidFill>
                <a:srgbClr val="000000"/>
              </a:solidFill>
              <a:latin typeface="Calibri"/>
              <a:cs typeface="Calibri"/>
            </a:endParaRPr>
          </a:p>
          <a:p>
            <a:pPr algn="l"/>
            <a:r>
              <a:rPr lang="en-US" sz="6400" b="1" dirty="0" smtClean="0">
                <a:solidFill>
                  <a:srgbClr val="000000"/>
                </a:solidFill>
                <a:latin typeface="Calibri"/>
                <a:cs typeface="Calibri"/>
              </a:rPr>
              <a:t>Tone </a:t>
            </a:r>
            <a:r>
              <a:rPr lang="en-US" sz="6400" b="1" dirty="0">
                <a:solidFill>
                  <a:srgbClr val="000000"/>
                </a:solidFill>
                <a:latin typeface="Calibri"/>
                <a:cs typeface="Calibri"/>
              </a:rPr>
              <a:t>and Image: </a:t>
            </a:r>
            <a:r>
              <a:rPr lang="en-US" sz="6400" i="1" dirty="0">
                <a:solidFill>
                  <a:srgbClr val="000000"/>
                </a:solidFill>
                <a:latin typeface="Calibri"/>
                <a:cs typeface="Calibri"/>
              </a:rPr>
              <a:t>(Funny and casual, or formal, what do target audiences believe before your nonprofit communicates with them, what tone and imagery will be most effective, specific visual goals) </a:t>
            </a:r>
            <a:r>
              <a:rPr lang="en-US" sz="6400" dirty="0">
                <a:solidFill>
                  <a:srgbClr val="000000"/>
                </a:solidFill>
                <a:latin typeface="Calibri"/>
                <a:cs typeface="Calibri"/>
              </a:rPr>
              <a:t> </a:t>
            </a:r>
            <a:endParaRPr lang="en-GB" sz="6400" dirty="0">
              <a:solidFill>
                <a:srgbClr val="000000"/>
              </a:solidFill>
              <a:latin typeface="Calibri"/>
              <a:cs typeface="Calibri"/>
            </a:endParaRPr>
          </a:p>
          <a:p>
            <a:pPr algn="l"/>
            <a:r>
              <a:rPr lang="en-US" sz="6400" dirty="0">
                <a:solidFill>
                  <a:srgbClr val="000000"/>
                </a:solidFill>
                <a:latin typeface="Calibri"/>
                <a:cs typeface="Calibri"/>
              </a:rPr>
              <a:t> </a:t>
            </a:r>
            <a:endParaRPr lang="en-GB" sz="6400" dirty="0">
              <a:solidFill>
                <a:srgbClr val="000000"/>
              </a:solidFill>
              <a:latin typeface="Calibri"/>
              <a:cs typeface="Calibri"/>
            </a:endParaRPr>
          </a:p>
          <a:p>
            <a:pPr algn="l"/>
            <a:r>
              <a:rPr lang="en-US" sz="6400" b="1" dirty="0" smtClean="0">
                <a:solidFill>
                  <a:srgbClr val="000000"/>
                </a:solidFill>
                <a:latin typeface="Calibri"/>
                <a:cs typeface="Calibri"/>
              </a:rPr>
              <a:t>Messages</a:t>
            </a:r>
            <a:r>
              <a:rPr lang="en-US" sz="6400" b="1" dirty="0">
                <a:solidFill>
                  <a:srgbClr val="000000"/>
                </a:solidFill>
                <a:latin typeface="Calibri"/>
                <a:cs typeface="Calibri"/>
              </a:rPr>
              <a:t>: Features, Benefits and Value </a:t>
            </a:r>
            <a:r>
              <a:rPr lang="en-US" sz="6400" i="1" dirty="0">
                <a:solidFill>
                  <a:srgbClr val="000000"/>
                </a:solidFill>
                <a:latin typeface="Calibri"/>
                <a:cs typeface="Calibri"/>
              </a:rPr>
              <a:t>(Prioritize the top features and/or facts about the program, service or organization you’re marketing, and its value to target audiences. Outline how it compares to the competition. What’s the one sentence that summarizes its unique value? Other key points?)</a:t>
            </a:r>
            <a:endParaRPr lang="en-GB" sz="6400" dirty="0">
              <a:solidFill>
                <a:srgbClr val="000000"/>
              </a:solidFill>
              <a:latin typeface="Calibri"/>
              <a:cs typeface="Calibri"/>
            </a:endParaRPr>
          </a:p>
          <a:p>
            <a:pPr algn="l"/>
            <a:r>
              <a:rPr lang="en-US" sz="6400" i="1" dirty="0">
                <a:solidFill>
                  <a:srgbClr val="000000"/>
                </a:solidFill>
                <a:latin typeface="Calibri"/>
                <a:cs typeface="Calibri"/>
              </a:rPr>
              <a:t> </a:t>
            </a:r>
            <a:endParaRPr lang="en-US" sz="6400" i="1" dirty="0" smtClean="0">
              <a:solidFill>
                <a:srgbClr val="000000"/>
              </a:solidFill>
              <a:latin typeface="Calibri"/>
              <a:cs typeface="Calibri"/>
            </a:endParaRPr>
          </a:p>
          <a:p>
            <a:pPr algn="l"/>
            <a:r>
              <a:rPr lang="en-US" sz="6400" b="1" dirty="0" smtClean="0">
                <a:solidFill>
                  <a:srgbClr val="000000"/>
                </a:solidFill>
                <a:latin typeface="Calibri"/>
                <a:cs typeface="Calibri"/>
              </a:rPr>
              <a:t>Budget </a:t>
            </a:r>
            <a:r>
              <a:rPr lang="en-US" sz="6400" b="1" dirty="0">
                <a:solidFill>
                  <a:srgbClr val="000000"/>
                </a:solidFill>
                <a:latin typeface="Calibri"/>
                <a:cs typeface="Calibri"/>
              </a:rPr>
              <a:t>and Schedule: </a:t>
            </a:r>
            <a:r>
              <a:rPr lang="en-US" sz="6400" i="1" dirty="0">
                <a:solidFill>
                  <a:srgbClr val="000000"/>
                </a:solidFill>
                <a:latin typeface="Calibri"/>
                <a:cs typeface="Calibri"/>
              </a:rPr>
              <a:t>(Has a budget been approved? When must the message get to the target audience for greatest impact? Due date for finished work?)</a:t>
            </a:r>
            <a:endParaRPr lang="en-GB" sz="6400" dirty="0">
              <a:solidFill>
                <a:srgbClr val="000000"/>
              </a:solidFill>
              <a:latin typeface="Calibri"/>
              <a:cs typeface="Calibri"/>
            </a:endParaRPr>
          </a:p>
          <a:p>
            <a:pPr algn="l"/>
            <a:r>
              <a:rPr lang="en-US" sz="6400" dirty="0">
                <a:solidFill>
                  <a:srgbClr val="000000"/>
                </a:solidFill>
                <a:latin typeface="Calibri"/>
                <a:cs typeface="Calibri"/>
              </a:rPr>
              <a:t> </a:t>
            </a:r>
            <a:endParaRPr lang="en-GB" sz="6400" dirty="0">
              <a:solidFill>
                <a:srgbClr val="000000"/>
              </a:solidFill>
              <a:latin typeface="Calibri"/>
              <a:cs typeface="Calibri"/>
            </a:endParaRPr>
          </a:p>
          <a:p>
            <a:pPr algn="l"/>
            <a:r>
              <a:rPr lang="en-US" sz="6400" b="1" dirty="0">
                <a:solidFill>
                  <a:srgbClr val="000000"/>
                </a:solidFill>
                <a:latin typeface="Calibri"/>
                <a:cs typeface="Calibri"/>
              </a:rPr>
              <a:t> </a:t>
            </a:r>
            <a:r>
              <a:rPr lang="en-US" sz="6400" b="1" dirty="0" smtClean="0">
                <a:solidFill>
                  <a:srgbClr val="000000"/>
                </a:solidFill>
                <a:latin typeface="Calibri"/>
                <a:cs typeface="Calibri"/>
              </a:rPr>
              <a:t>Process</a:t>
            </a:r>
            <a:r>
              <a:rPr lang="en-US" sz="6400" b="1" dirty="0">
                <a:solidFill>
                  <a:srgbClr val="000000"/>
                </a:solidFill>
                <a:latin typeface="Calibri"/>
                <a:cs typeface="Calibri"/>
              </a:rPr>
              <a:t>: </a:t>
            </a:r>
            <a:r>
              <a:rPr lang="en-US" sz="6400" i="1" dirty="0">
                <a:solidFill>
                  <a:srgbClr val="000000"/>
                </a:solidFill>
                <a:latin typeface="Calibri"/>
                <a:cs typeface="Calibri"/>
              </a:rPr>
              <a:t>(Who is the point person on your nonprofit’s side? What is the review ad approval process? Who will sign off on final execution?)</a:t>
            </a:r>
            <a:endParaRPr lang="en-GB" sz="6400" dirty="0">
              <a:solidFill>
                <a:srgbClr val="000000"/>
              </a:solidFill>
              <a:latin typeface="Calibri"/>
              <a:cs typeface="Calibri"/>
            </a:endParaRPr>
          </a:p>
          <a:p>
            <a:pPr algn="l"/>
            <a:endParaRPr lang="en-US" sz="6400" i="1" dirty="0">
              <a:solidFill>
                <a:srgbClr val="000000"/>
              </a:solidFill>
              <a:latin typeface="Calibri"/>
              <a:cs typeface="Calibri"/>
            </a:endParaRPr>
          </a:p>
          <a:p>
            <a:pPr algn="l"/>
            <a:r>
              <a:rPr lang="en-US" sz="6400" i="1" dirty="0">
                <a:solidFill>
                  <a:schemeClr val="tx1"/>
                </a:solidFill>
                <a:latin typeface="Calibri"/>
                <a:cs typeface="Calibri"/>
              </a:rPr>
              <a:t> </a:t>
            </a:r>
            <a:endParaRPr lang="en-GB" sz="6400" dirty="0">
              <a:solidFill>
                <a:schemeClr val="tx1"/>
              </a:solidFill>
              <a:latin typeface="Calibri"/>
              <a:cs typeface="Calibri"/>
            </a:endParaRPr>
          </a:p>
          <a:p>
            <a:pPr algn="l"/>
            <a:r>
              <a:rPr lang="en-US" sz="6400" i="1" dirty="0">
                <a:solidFill>
                  <a:schemeClr val="tx1"/>
                </a:solidFill>
                <a:latin typeface="Calibri"/>
                <a:cs typeface="Calibri"/>
              </a:rPr>
              <a:t> </a:t>
            </a:r>
            <a:endParaRPr lang="en-GB" sz="6400" dirty="0">
              <a:solidFill>
                <a:schemeClr val="tx1"/>
              </a:solidFill>
              <a:latin typeface="Calibri"/>
              <a:cs typeface="Calibri"/>
            </a:endParaRPr>
          </a:p>
          <a:p>
            <a:pPr algn="l"/>
            <a:endParaRPr lang="en-GB" sz="6400" dirty="0">
              <a:solidFill>
                <a:schemeClr val="tx1"/>
              </a:solidFill>
              <a:latin typeface="Calibri"/>
              <a:cs typeface="Calibri"/>
            </a:endParaRPr>
          </a:p>
        </p:txBody>
      </p:sp>
    </p:spTree>
    <p:extLst>
      <p:ext uri="{BB962C8B-B14F-4D97-AF65-F5344CB8AC3E}">
        <p14:creationId xmlns:p14="http://schemas.microsoft.com/office/powerpoint/2010/main" val="266236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90"/>
            <a:ext cx="7772400" cy="504055"/>
          </a:xfrm>
        </p:spPr>
        <p:txBody>
          <a:bodyPr>
            <a:noAutofit/>
          </a:bodyPr>
          <a:lstStyle/>
          <a:p>
            <a:r>
              <a:rPr lang="en-AU" sz="3200" dirty="0" smtClean="0">
                <a:solidFill>
                  <a:srgbClr val="000000"/>
                </a:solidFill>
                <a:latin typeface="Calibri"/>
                <a:cs typeface="Calibri"/>
              </a:rPr>
              <a:t>Creative Brief – sample 2</a:t>
            </a:r>
            <a:endParaRPr lang="en-GB" sz="3200" dirty="0">
              <a:solidFill>
                <a:srgbClr val="000000"/>
              </a:solidFill>
              <a:latin typeface="Calibri"/>
              <a:cs typeface="Calibri"/>
            </a:endParaRPr>
          </a:p>
        </p:txBody>
      </p:sp>
      <p:sp>
        <p:nvSpPr>
          <p:cNvPr id="3" name="Subtitle 2"/>
          <p:cNvSpPr>
            <a:spLocks noGrp="1"/>
          </p:cNvSpPr>
          <p:nvPr>
            <p:ph type="subTitle" idx="1"/>
          </p:nvPr>
        </p:nvSpPr>
        <p:spPr>
          <a:xfrm>
            <a:off x="1371600" y="1268760"/>
            <a:ext cx="6400800" cy="5184576"/>
          </a:xfrm>
        </p:spPr>
        <p:txBody>
          <a:bodyPr>
            <a:normAutofit fontScale="25000" lnSpcReduction="20000"/>
          </a:bodyPr>
          <a:lstStyle/>
          <a:p>
            <a:pPr algn="l"/>
            <a:r>
              <a:rPr lang="en-US" b="1" dirty="0">
                <a:solidFill>
                  <a:schemeClr val="tx1"/>
                </a:solidFill>
              </a:rPr>
              <a:t> </a:t>
            </a:r>
            <a:endParaRPr lang="en-GB" dirty="0">
              <a:solidFill>
                <a:schemeClr val="tx1"/>
              </a:solidFill>
            </a:endParaRPr>
          </a:p>
          <a:p>
            <a:pPr algn="l"/>
            <a:r>
              <a:rPr lang="en-GB" sz="5600" b="1" dirty="0">
                <a:solidFill>
                  <a:srgbClr val="000000"/>
                </a:solidFill>
                <a:latin typeface="Calibri"/>
                <a:cs typeface="Calibri"/>
              </a:rPr>
              <a:t>1) Background / Overview:</a:t>
            </a:r>
            <a:endParaRPr lang="en-GB" sz="5600" dirty="0">
              <a:solidFill>
                <a:srgbClr val="000000"/>
              </a:solidFill>
              <a:latin typeface="Calibri"/>
              <a:cs typeface="Calibri"/>
            </a:endParaRPr>
          </a:p>
          <a:p>
            <a:pPr algn="l"/>
            <a:r>
              <a:rPr lang="en-GB" sz="5600" dirty="0">
                <a:solidFill>
                  <a:srgbClr val="000000"/>
                </a:solidFill>
                <a:latin typeface="Calibri"/>
                <a:cs typeface="Calibri"/>
              </a:rPr>
              <a:t>What's the big picture? What's going on in the market? Anything happening on the client side that the creative team should know about? Any opportunities or problems in the market?</a:t>
            </a:r>
          </a:p>
          <a:p>
            <a:pPr algn="l"/>
            <a:endParaRPr lang="en-GB" sz="5600" b="1" dirty="0" smtClean="0">
              <a:solidFill>
                <a:srgbClr val="000000"/>
              </a:solidFill>
              <a:latin typeface="Calibri"/>
              <a:cs typeface="Calibri"/>
            </a:endParaRPr>
          </a:p>
          <a:p>
            <a:pPr algn="l"/>
            <a:r>
              <a:rPr lang="en-GB" sz="5600" b="1" dirty="0" smtClean="0">
                <a:solidFill>
                  <a:srgbClr val="000000"/>
                </a:solidFill>
                <a:latin typeface="Calibri"/>
                <a:cs typeface="Calibri"/>
              </a:rPr>
              <a:t>2</a:t>
            </a:r>
            <a:r>
              <a:rPr lang="en-GB" sz="5600" b="1" dirty="0">
                <a:solidFill>
                  <a:srgbClr val="000000"/>
                </a:solidFill>
                <a:latin typeface="Calibri"/>
                <a:cs typeface="Calibri"/>
              </a:rPr>
              <a:t>) What is the objective, the purpose of the ad?</a:t>
            </a:r>
            <a:endParaRPr lang="en-GB" sz="5600" dirty="0">
              <a:solidFill>
                <a:srgbClr val="000000"/>
              </a:solidFill>
              <a:latin typeface="Calibri"/>
              <a:cs typeface="Calibri"/>
            </a:endParaRPr>
          </a:p>
          <a:p>
            <a:pPr algn="l"/>
            <a:r>
              <a:rPr lang="en-GB" sz="5600" dirty="0">
                <a:solidFill>
                  <a:srgbClr val="000000"/>
                </a:solidFill>
                <a:latin typeface="Calibri"/>
                <a:cs typeface="Calibri"/>
              </a:rPr>
              <a:t>A concise statement of the effect the ad should have on consumers. Typically expressed as an action. And frequently focused on what the ad should make the audience think, feel, or do.</a:t>
            </a:r>
          </a:p>
          <a:p>
            <a:pPr algn="l"/>
            <a:endParaRPr lang="en-GB" sz="5600" b="1" dirty="0" smtClean="0">
              <a:solidFill>
                <a:srgbClr val="000000"/>
              </a:solidFill>
              <a:latin typeface="Calibri"/>
              <a:cs typeface="Calibri"/>
            </a:endParaRPr>
          </a:p>
          <a:p>
            <a:pPr algn="l"/>
            <a:r>
              <a:rPr lang="en-GB" sz="5600" b="1" dirty="0" smtClean="0">
                <a:solidFill>
                  <a:srgbClr val="000000"/>
                </a:solidFill>
                <a:latin typeface="Calibri"/>
                <a:cs typeface="Calibri"/>
              </a:rPr>
              <a:t>3</a:t>
            </a:r>
            <a:r>
              <a:rPr lang="en-GB" sz="5600" b="1" dirty="0">
                <a:solidFill>
                  <a:srgbClr val="000000"/>
                </a:solidFill>
                <a:latin typeface="Calibri"/>
                <a:cs typeface="Calibri"/>
              </a:rPr>
              <a:t>) Target audience: who are we talking to?</a:t>
            </a:r>
            <a:endParaRPr lang="en-GB" sz="5600" dirty="0">
              <a:solidFill>
                <a:srgbClr val="000000"/>
              </a:solidFill>
              <a:latin typeface="Calibri"/>
              <a:cs typeface="Calibri"/>
            </a:endParaRPr>
          </a:p>
          <a:p>
            <a:pPr algn="l"/>
            <a:r>
              <a:rPr lang="en-GB" sz="5600" dirty="0">
                <a:solidFill>
                  <a:srgbClr val="000000"/>
                </a:solidFill>
                <a:latin typeface="Calibri"/>
                <a:cs typeface="Calibri"/>
              </a:rPr>
              <a:t>The more precise and detailed the better. Go beyond age and sex to describe demographics and psychographics. Explain how the audience currently thinks, feels and behaves in relation to the product category, the client's brand, and the client's specific product or service. </a:t>
            </a:r>
          </a:p>
          <a:p>
            <a:pPr algn="l"/>
            <a:endParaRPr lang="en-GB" sz="5600" b="1" dirty="0" smtClean="0">
              <a:solidFill>
                <a:srgbClr val="000000"/>
              </a:solidFill>
              <a:latin typeface="Calibri"/>
              <a:cs typeface="Calibri"/>
            </a:endParaRPr>
          </a:p>
          <a:p>
            <a:pPr algn="l"/>
            <a:r>
              <a:rPr lang="en-GB" sz="5600" b="1" dirty="0" smtClean="0">
                <a:solidFill>
                  <a:srgbClr val="000000"/>
                </a:solidFill>
                <a:latin typeface="Calibri"/>
                <a:cs typeface="Calibri"/>
              </a:rPr>
              <a:t>4</a:t>
            </a:r>
            <a:r>
              <a:rPr lang="en-GB" sz="5600" b="1" dirty="0">
                <a:solidFill>
                  <a:srgbClr val="000000"/>
                </a:solidFill>
                <a:latin typeface="Calibri"/>
                <a:cs typeface="Calibri"/>
              </a:rPr>
              <a:t>) What's the single most important thing to say?</a:t>
            </a:r>
            <a:endParaRPr lang="en-GB" sz="5600" dirty="0">
              <a:solidFill>
                <a:srgbClr val="000000"/>
              </a:solidFill>
              <a:latin typeface="Calibri"/>
              <a:cs typeface="Calibri"/>
            </a:endParaRPr>
          </a:p>
          <a:p>
            <a:pPr algn="l"/>
            <a:r>
              <a:rPr lang="en-GB" sz="5600" dirty="0">
                <a:solidFill>
                  <a:srgbClr val="000000"/>
                </a:solidFill>
                <a:latin typeface="Calibri"/>
                <a:cs typeface="Calibri"/>
              </a:rPr>
              <a:t>What's the single most persuasive or most compelling statement we can make to achieve the objective? This should be a simple sentence. No more than a few sentences if absolutely necessary. Avoid generalities.</a:t>
            </a:r>
          </a:p>
          <a:p>
            <a:pPr algn="l"/>
            <a:endParaRPr lang="en-GB" sz="5600" b="1" dirty="0" smtClean="0">
              <a:solidFill>
                <a:srgbClr val="000000"/>
              </a:solidFill>
              <a:latin typeface="Calibri"/>
              <a:cs typeface="Calibri"/>
            </a:endParaRPr>
          </a:p>
          <a:p>
            <a:pPr algn="l"/>
            <a:r>
              <a:rPr lang="en-GB" sz="5600" b="1" dirty="0" smtClean="0">
                <a:solidFill>
                  <a:srgbClr val="000000"/>
                </a:solidFill>
                <a:latin typeface="Calibri"/>
                <a:cs typeface="Calibri"/>
              </a:rPr>
              <a:t>5</a:t>
            </a:r>
            <a:r>
              <a:rPr lang="en-GB" sz="5600" b="1" dirty="0">
                <a:solidFill>
                  <a:srgbClr val="000000"/>
                </a:solidFill>
                <a:latin typeface="Calibri"/>
                <a:cs typeface="Calibri"/>
              </a:rPr>
              <a:t>) What are the supporting rational and emotional 'reasons to believe and buy?'</a:t>
            </a:r>
            <a:endParaRPr lang="en-GB" sz="5600" dirty="0">
              <a:solidFill>
                <a:srgbClr val="000000"/>
              </a:solidFill>
              <a:latin typeface="Calibri"/>
              <a:cs typeface="Calibri"/>
            </a:endParaRPr>
          </a:p>
          <a:p>
            <a:pPr algn="l"/>
            <a:r>
              <a:rPr lang="en-GB" sz="6400" dirty="0">
                <a:solidFill>
                  <a:srgbClr val="000000"/>
                </a:solidFill>
                <a:latin typeface="Calibri"/>
                <a:cs typeface="Calibri"/>
              </a:rPr>
              <a:t/>
            </a:r>
            <a:br>
              <a:rPr lang="en-GB" sz="6400" dirty="0">
                <a:solidFill>
                  <a:srgbClr val="000000"/>
                </a:solidFill>
                <a:latin typeface="Calibri"/>
                <a:cs typeface="Calibri"/>
              </a:rPr>
            </a:br>
            <a:r>
              <a:rPr lang="en-GB" sz="4800" dirty="0">
                <a:solidFill>
                  <a:srgbClr val="000000"/>
                </a:solidFill>
              </a:rPr>
              <a:t> </a:t>
            </a:r>
          </a:p>
          <a:p>
            <a:pPr algn="l"/>
            <a:r>
              <a:rPr lang="en-US" sz="4800" i="1" dirty="0">
                <a:solidFill>
                  <a:srgbClr val="000000"/>
                </a:solidFill>
              </a:rPr>
              <a:t> </a:t>
            </a:r>
            <a:endParaRPr lang="en-GB" sz="4800" dirty="0">
              <a:solidFill>
                <a:srgbClr val="000000"/>
              </a:solidFill>
            </a:endParaRPr>
          </a:p>
          <a:p>
            <a:pPr algn="l"/>
            <a:endParaRPr lang="en-GB" dirty="0">
              <a:solidFill>
                <a:schemeClr val="tx1"/>
              </a:solidFill>
            </a:endParaRPr>
          </a:p>
        </p:txBody>
      </p:sp>
    </p:spTree>
    <p:extLst>
      <p:ext uri="{BB962C8B-B14F-4D97-AF65-F5344CB8AC3E}">
        <p14:creationId xmlns:p14="http://schemas.microsoft.com/office/powerpoint/2010/main" val="20143377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90"/>
            <a:ext cx="7772400" cy="504055"/>
          </a:xfrm>
        </p:spPr>
        <p:txBody>
          <a:bodyPr>
            <a:noAutofit/>
          </a:bodyPr>
          <a:lstStyle/>
          <a:p>
            <a:r>
              <a:rPr lang="en-AU" sz="3200" dirty="0" smtClean="0">
                <a:solidFill>
                  <a:srgbClr val="000000"/>
                </a:solidFill>
                <a:latin typeface="Calibri"/>
                <a:cs typeface="Calibri"/>
              </a:rPr>
              <a:t>Creative Brief – sample 2 (suggestions)</a:t>
            </a:r>
            <a:endParaRPr lang="en-GB" sz="3200" dirty="0">
              <a:solidFill>
                <a:srgbClr val="000000"/>
              </a:solidFill>
              <a:latin typeface="Calibri"/>
              <a:cs typeface="Calibri"/>
            </a:endParaRPr>
          </a:p>
        </p:txBody>
      </p:sp>
      <p:sp>
        <p:nvSpPr>
          <p:cNvPr id="3" name="Subtitle 2"/>
          <p:cNvSpPr>
            <a:spLocks noGrp="1"/>
          </p:cNvSpPr>
          <p:nvPr>
            <p:ph type="subTitle" idx="1"/>
          </p:nvPr>
        </p:nvSpPr>
        <p:spPr>
          <a:xfrm>
            <a:off x="1371600" y="1268760"/>
            <a:ext cx="6400800" cy="5184576"/>
          </a:xfrm>
        </p:spPr>
        <p:txBody>
          <a:bodyPr>
            <a:normAutofit fontScale="25000" lnSpcReduction="20000"/>
          </a:bodyPr>
          <a:lstStyle/>
          <a:p>
            <a:pPr algn="l"/>
            <a:r>
              <a:rPr lang="en-US" b="1" dirty="0">
                <a:solidFill>
                  <a:schemeClr val="tx1"/>
                </a:solidFill>
              </a:rPr>
              <a:t> </a:t>
            </a:r>
            <a:endParaRPr lang="en-GB" dirty="0">
              <a:solidFill>
                <a:schemeClr val="tx1"/>
              </a:solidFill>
            </a:endParaRPr>
          </a:p>
          <a:p>
            <a:pPr algn="l"/>
            <a:r>
              <a:rPr lang="en-GB" sz="5600" b="1" dirty="0">
                <a:solidFill>
                  <a:srgbClr val="000000"/>
                </a:solidFill>
                <a:latin typeface="Calibri"/>
                <a:cs typeface="Calibri"/>
              </a:rPr>
              <a:t>1) Background / Overview:</a:t>
            </a:r>
            <a:endParaRPr lang="en-GB" sz="5600" dirty="0">
              <a:solidFill>
                <a:srgbClr val="000000"/>
              </a:solidFill>
              <a:latin typeface="Calibri"/>
              <a:cs typeface="Calibri"/>
            </a:endParaRPr>
          </a:p>
          <a:p>
            <a:pPr algn="l"/>
            <a:r>
              <a:rPr lang="en-GB" sz="5600" dirty="0">
                <a:solidFill>
                  <a:srgbClr val="000000"/>
                </a:solidFill>
                <a:latin typeface="Calibri"/>
                <a:cs typeface="Calibri"/>
              </a:rPr>
              <a:t>What's the big picture? What's going on in the market? Anything happening on the client side that the creative team should know about? Any opportunities or problems in the market?</a:t>
            </a:r>
          </a:p>
          <a:p>
            <a:pPr algn="l"/>
            <a:endParaRPr lang="en-GB" sz="5600" dirty="0" smtClean="0">
              <a:solidFill>
                <a:srgbClr val="000000"/>
              </a:solidFill>
              <a:latin typeface="Calibri"/>
              <a:cs typeface="Calibri"/>
            </a:endParaRPr>
          </a:p>
          <a:p>
            <a:pPr algn="l"/>
            <a:r>
              <a:rPr lang="en-GB" sz="5600" b="1" dirty="0" smtClean="0">
                <a:solidFill>
                  <a:srgbClr val="000000"/>
                </a:solidFill>
                <a:latin typeface="Calibri"/>
                <a:cs typeface="Calibri"/>
              </a:rPr>
              <a:t>Sample answer</a:t>
            </a:r>
            <a:r>
              <a:rPr lang="en-GB" sz="5600" dirty="0" smtClean="0">
                <a:solidFill>
                  <a:srgbClr val="000000"/>
                </a:solidFill>
                <a:latin typeface="Calibri"/>
                <a:cs typeface="Calibri"/>
              </a:rPr>
              <a:t>: </a:t>
            </a:r>
            <a:r>
              <a:rPr lang="en-GB" sz="5600" i="1" dirty="0">
                <a:solidFill>
                  <a:srgbClr val="000000"/>
                </a:solidFill>
                <a:latin typeface="Calibri"/>
                <a:cs typeface="Calibri"/>
              </a:rPr>
              <a:t>This is a test campaign to a selection of </a:t>
            </a:r>
            <a:r>
              <a:rPr lang="en-GB" sz="5600" i="1" dirty="0" smtClean="0">
                <a:solidFill>
                  <a:srgbClr val="000000"/>
                </a:solidFill>
                <a:latin typeface="Calibri"/>
                <a:cs typeface="Calibri"/>
              </a:rPr>
              <a:t>Citi Group customers</a:t>
            </a:r>
            <a:r>
              <a:rPr lang="en-GB" sz="5600" i="1" dirty="0">
                <a:solidFill>
                  <a:srgbClr val="000000"/>
                </a:solidFill>
                <a:latin typeface="Calibri"/>
                <a:cs typeface="Calibri"/>
              </a:rPr>
              <a:t>. We want them to try Citibank's new "CitiClick" - which is available as an app and a widget - that makes online purchases easier and more secure - and we've got a $1 pizza offer to get them started</a:t>
            </a:r>
            <a:endParaRPr lang="en-GB" sz="5600" b="1" i="1" dirty="0" smtClean="0">
              <a:solidFill>
                <a:srgbClr val="000000"/>
              </a:solidFill>
              <a:latin typeface="Calibri"/>
              <a:cs typeface="Calibri"/>
            </a:endParaRPr>
          </a:p>
          <a:p>
            <a:pPr algn="l"/>
            <a:endParaRPr lang="en-GB" sz="5600" b="1" dirty="0" smtClean="0">
              <a:solidFill>
                <a:srgbClr val="000000"/>
              </a:solidFill>
              <a:latin typeface="Calibri"/>
              <a:cs typeface="Calibri"/>
            </a:endParaRPr>
          </a:p>
          <a:p>
            <a:pPr algn="l"/>
            <a:r>
              <a:rPr lang="en-GB" sz="5600" b="1" dirty="0" smtClean="0">
                <a:solidFill>
                  <a:srgbClr val="000000"/>
                </a:solidFill>
                <a:latin typeface="Calibri"/>
                <a:cs typeface="Calibri"/>
              </a:rPr>
              <a:t>2</a:t>
            </a:r>
            <a:r>
              <a:rPr lang="en-GB" sz="5600" b="1" dirty="0">
                <a:solidFill>
                  <a:srgbClr val="000000"/>
                </a:solidFill>
                <a:latin typeface="Calibri"/>
                <a:cs typeface="Calibri"/>
              </a:rPr>
              <a:t>) What is the objective, the purpose of the ad?</a:t>
            </a:r>
            <a:endParaRPr lang="en-GB" sz="5600" dirty="0">
              <a:solidFill>
                <a:srgbClr val="000000"/>
              </a:solidFill>
              <a:latin typeface="Calibri"/>
              <a:cs typeface="Calibri"/>
            </a:endParaRPr>
          </a:p>
          <a:p>
            <a:pPr algn="l"/>
            <a:r>
              <a:rPr lang="en-GB" sz="5600" dirty="0">
                <a:solidFill>
                  <a:srgbClr val="000000"/>
                </a:solidFill>
                <a:latin typeface="Calibri"/>
                <a:cs typeface="Calibri"/>
              </a:rPr>
              <a:t>A concise statement of the effect the ad should have on consumers. Typically expressed as an action. And frequently focused on what the ad should make the audience think, feel, or do</a:t>
            </a:r>
            <a:r>
              <a:rPr lang="en-GB" sz="5600" dirty="0" smtClean="0">
                <a:solidFill>
                  <a:srgbClr val="000000"/>
                </a:solidFill>
                <a:latin typeface="Calibri"/>
                <a:cs typeface="Calibri"/>
              </a:rPr>
              <a:t>.</a:t>
            </a:r>
          </a:p>
          <a:p>
            <a:pPr algn="l"/>
            <a:endParaRPr lang="en-GB" sz="5600" dirty="0">
              <a:solidFill>
                <a:srgbClr val="000000"/>
              </a:solidFill>
              <a:latin typeface="Calibri"/>
              <a:cs typeface="Calibri"/>
            </a:endParaRPr>
          </a:p>
          <a:p>
            <a:pPr algn="l"/>
            <a:r>
              <a:rPr lang="en-GB" sz="5600" b="1" dirty="0">
                <a:solidFill>
                  <a:srgbClr val="000000"/>
                </a:solidFill>
                <a:latin typeface="Calibri"/>
                <a:cs typeface="Calibri"/>
              </a:rPr>
              <a:t>Sample </a:t>
            </a:r>
            <a:r>
              <a:rPr lang="en-GB" sz="5600" b="1" dirty="0" smtClean="0">
                <a:solidFill>
                  <a:srgbClr val="000000"/>
                </a:solidFill>
                <a:latin typeface="Calibri"/>
                <a:cs typeface="Calibri"/>
              </a:rPr>
              <a:t>answer</a:t>
            </a:r>
            <a:r>
              <a:rPr lang="en-GB" sz="5600" dirty="0" smtClean="0">
                <a:solidFill>
                  <a:srgbClr val="000000"/>
                </a:solidFill>
                <a:latin typeface="Calibri"/>
                <a:cs typeface="Calibri"/>
              </a:rPr>
              <a:t>: </a:t>
            </a:r>
            <a:r>
              <a:rPr lang="en-GB" sz="5600" i="1" dirty="0">
                <a:solidFill>
                  <a:srgbClr val="000000"/>
                </a:solidFill>
                <a:latin typeface="Calibri"/>
                <a:cs typeface="Calibri"/>
              </a:rPr>
              <a:t>We want people to download the free app and use it within 10 days to buy the special offer, a $1 family size pizza from </a:t>
            </a:r>
            <a:r>
              <a:rPr lang="en-GB" sz="5600" i="1" dirty="0" smtClean="0">
                <a:solidFill>
                  <a:srgbClr val="000000"/>
                </a:solidFill>
                <a:latin typeface="Calibri"/>
                <a:cs typeface="Calibri"/>
              </a:rPr>
              <a:t>Pizza Hut (partnered media).</a:t>
            </a:r>
            <a:endParaRPr lang="en-GB" sz="5600" i="1" dirty="0">
              <a:solidFill>
                <a:srgbClr val="000000"/>
              </a:solidFill>
              <a:latin typeface="Calibri"/>
              <a:cs typeface="Calibri"/>
            </a:endParaRPr>
          </a:p>
          <a:p>
            <a:pPr algn="l"/>
            <a:endParaRPr lang="en-GB" sz="5600" b="1" dirty="0" smtClean="0">
              <a:solidFill>
                <a:srgbClr val="000000"/>
              </a:solidFill>
              <a:latin typeface="Calibri"/>
              <a:cs typeface="Calibri"/>
            </a:endParaRPr>
          </a:p>
          <a:p>
            <a:pPr algn="l"/>
            <a:r>
              <a:rPr lang="en-GB" sz="5600" b="1" dirty="0" smtClean="0">
                <a:solidFill>
                  <a:srgbClr val="000000"/>
                </a:solidFill>
                <a:latin typeface="Calibri"/>
                <a:cs typeface="Calibri"/>
              </a:rPr>
              <a:t>3</a:t>
            </a:r>
            <a:r>
              <a:rPr lang="en-GB" sz="5600" b="1" dirty="0">
                <a:solidFill>
                  <a:srgbClr val="000000"/>
                </a:solidFill>
                <a:latin typeface="Calibri"/>
                <a:cs typeface="Calibri"/>
              </a:rPr>
              <a:t>) Target audience: who are we talking to?</a:t>
            </a:r>
            <a:endParaRPr lang="en-GB" sz="5600" dirty="0">
              <a:solidFill>
                <a:srgbClr val="000000"/>
              </a:solidFill>
              <a:latin typeface="Calibri"/>
              <a:cs typeface="Calibri"/>
            </a:endParaRPr>
          </a:p>
          <a:p>
            <a:pPr algn="l"/>
            <a:r>
              <a:rPr lang="en-GB" sz="5600" dirty="0">
                <a:solidFill>
                  <a:srgbClr val="000000"/>
                </a:solidFill>
                <a:latin typeface="Calibri"/>
                <a:cs typeface="Calibri"/>
              </a:rPr>
              <a:t>The more precise and detailed the better. Go beyond age and sex to describe demographics and psychographics. Explain how the audience currently thinks, feels and behaves in relation to the product category, the client's brand, and the client's specific product or service. </a:t>
            </a:r>
          </a:p>
          <a:p>
            <a:pPr algn="l"/>
            <a:endParaRPr lang="en-AU" sz="5600" b="1" dirty="0" smtClean="0">
              <a:solidFill>
                <a:srgbClr val="000000"/>
              </a:solidFill>
              <a:latin typeface="Calibri"/>
              <a:cs typeface="Calibri"/>
            </a:endParaRPr>
          </a:p>
          <a:p>
            <a:pPr algn="l"/>
            <a:r>
              <a:rPr lang="en-GB" sz="5600" b="1" dirty="0">
                <a:solidFill>
                  <a:srgbClr val="000000"/>
                </a:solidFill>
                <a:latin typeface="Calibri"/>
                <a:cs typeface="Calibri"/>
              </a:rPr>
              <a:t>Sample answer</a:t>
            </a:r>
            <a:r>
              <a:rPr lang="en-GB" sz="5600" dirty="0" smtClean="0">
                <a:solidFill>
                  <a:srgbClr val="000000"/>
                </a:solidFill>
                <a:latin typeface="Calibri"/>
                <a:cs typeface="Calibri"/>
              </a:rPr>
              <a:t>: </a:t>
            </a:r>
            <a:r>
              <a:rPr lang="en-GB" sz="5600" dirty="0">
                <a:solidFill>
                  <a:srgbClr val="000000"/>
                </a:solidFill>
                <a:latin typeface="Calibri"/>
                <a:cs typeface="Calibri"/>
              </a:rPr>
              <a:t>This campaign will be aimed exclusively at existing Citibank customers in three test markets: </a:t>
            </a:r>
            <a:r>
              <a:rPr lang="en-GB" sz="5600" dirty="0" smtClean="0">
                <a:solidFill>
                  <a:srgbClr val="000000"/>
                </a:solidFill>
                <a:latin typeface="Calibri"/>
                <a:cs typeface="Calibri"/>
              </a:rPr>
              <a:t>Boston, New York, </a:t>
            </a:r>
            <a:r>
              <a:rPr lang="en-GB" sz="5600" dirty="0">
                <a:solidFill>
                  <a:srgbClr val="000000"/>
                </a:solidFill>
                <a:latin typeface="Calibri"/>
                <a:cs typeface="Calibri"/>
              </a:rPr>
              <a:t>and </a:t>
            </a:r>
            <a:r>
              <a:rPr lang="en-GB" sz="5600" dirty="0" smtClean="0">
                <a:solidFill>
                  <a:srgbClr val="000000"/>
                </a:solidFill>
                <a:latin typeface="Calibri"/>
                <a:cs typeface="Calibri"/>
              </a:rPr>
              <a:t>Philadelphia.</a:t>
            </a:r>
            <a:endParaRPr lang="en-GB" sz="5600" dirty="0">
              <a:solidFill>
                <a:srgbClr val="000000"/>
              </a:solidFill>
              <a:latin typeface="Calibri"/>
              <a:cs typeface="Calibri"/>
            </a:endParaRPr>
          </a:p>
          <a:p>
            <a:pPr algn="l"/>
            <a:endParaRPr lang="en-GB" sz="5600" b="1" dirty="0" smtClean="0">
              <a:solidFill>
                <a:srgbClr val="000000"/>
              </a:solidFill>
              <a:latin typeface="Calibri"/>
              <a:cs typeface="Calibri"/>
            </a:endParaRPr>
          </a:p>
          <a:p>
            <a:pPr algn="l"/>
            <a:endParaRPr lang="en-GB" sz="5600" b="1" dirty="0" smtClean="0">
              <a:solidFill>
                <a:schemeClr val="tx1"/>
              </a:solidFill>
              <a:latin typeface="Calibri"/>
              <a:cs typeface="Calibri"/>
            </a:endParaRPr>
          </a:p>
        </p:txBody>
      </p:sp>
    </p:spTree>
    <p:extLst>
      <p:ext uri="{BB962C8B-B14F-4D97-AF65-F5344CB8AC3E}">
        <p14:creationId xmlns:p14="http://schemas.microsoft.com/office/powerpoint/2010/main" val="29090772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90"/>
            <a:ext cx="7772400" cy="504055"/>
          </a:xfrm>
        </p:spPr>
        <p:txBody>
          <a:bodyPr>
            <a:noAutofit/>
          </a:bodyPr>
          <a:lstStyle/>
          <a:p>
            <a:r>
              <a:rPr lang="en-AU" sz="3200" dirty="0" smtClean="0">
                <a:solidFill>
                  <a:srgbClr val="000000"/>
                </a:solidFill>
                <a:latin typeface="Calibri"/>
                <a:cs typeface="Calibri"/>
              </a:rPr>
              <a:t>Creative Brief – sample 2 (suggestions)</a:t>
            </a:r>
            <a:endParaRPr lang="en-GB" sz="3200" dirty="0">
              <a:solidFill>
                <a:srgbClr val="000000"/>
              </a:solidFill>
              <a:latin typeface="Calibri"/>
              <a:cs typeface="Calibri"/>
            </a:endParaRPr>
          </a:p>
        </p:txBody>
      </p:sp>
      <p:sp>
        <p:nvSpPr>
          <p:cNvPr id="3" name="Subtitle 2"/>
          <p:cNvSpPr>
            <a:spLocks noGrp="1"/>
          </p:cNvSpPr>
          <p:nvPr>
            <p:ph type="subTitle" idx="1"/>
          </p:nvPr>
        </p:nvSpPr>
        <p:spPr>
          <a:xfrm>
            <a:off x="1371600" y="1268760"/>
            <a:ext cx="6400800" cy="5184576"/>
          </a:xfrm>
        </p:spPr>
        <p:txBody>
          <a:bodyPr>
            <a:normAutofit fontScale="25000" lnSpcReduction="20000"/>
          </a:bodyPr>
          <a:lstStyle/>
          <a:p>
            <a:pPr algn="l"/>
            <a:r>
              <a:rPr lang="en-US" b="1" dirty="0">
                <a:solidFill>
                  <a:schemeClr val="tx1"/>
                </a:solidFill>
              </a:rPr>
              <a:t> </a:t>
            </a:r>
            <a:endParaRPr lang="en-GB" dirty="0">
              <a:solidFill>
                <a:schemeClr val="tx1"/>
              </a:solidFill>
            </a:endParaRPr>
          </a:p>
          <a:p>
            <a:pPr algn="l"/>
            <a:r>
              <a:rPr lang="en-GB" sz="5600" b="1" dirty="0" smtClean="0">
                <a:solidFill>
                  <a:srgbClr val="000000"/>
                </a:solidFill>
                <a:latin typeface="Calibri"/>
                <a:cs typeface="Calibri"/>
              </a:rPr>
              <a:t>4) What's the single most important thing to say?</a:t>
            </a:r>
            <a:endParaRPr lang="en-GB" sz="5600" dirty="0" smtClean="0">
              <a:solidFill>
                <a:srgbClr val="000000"/>
              </a:solidFill>
              <a:latin typeface="Calibri"/>
              <a:cs typeface="Calibri"/>
            </a:endParaRPr>
          </a:p>
          <a:p>
            <a:pPr algn="l"/>
            <a:r>
              <a:rPr lang="en-GB" sz="5600" dirty="0" smtClean="0">
                <a:solidFill>
                  <a:srgbClr val="000000"/>
                </a:solidFill>
                <a:latin typeface="Calibri"/>
                <a:cs typeface="Calibri"/>
              </a:rPr>
              <a:t>What's the single most persuasive or most compelling statement we can make to achieve the objective? This should be a simple sentence. No more than a few sentences if absolutely necessary. Avoid generalities.</a:t>
            </a:r>
          </a:p>
          <a:p>
            <a:pPr algn="l"/>
            <a:endParaRPr lang="en-AU" sz="5600" b="1" dirty="0" smtClean="0">
              <a:solidFill>
                <a:srgbClr val="000000"/>
              </a:solidFill>
              <a:latin typeface="Calibri"/>
              <a:cs typeface="Calibri"/>
            </a:endParaRPr>
          </a:p>
          <a:p>
            <a:pPr algn="l"/>
            <a:r>
              <a:rPr lang="en-GB" sz="5600" b="1" dirty="0">
                <a:solidFill>
                  <a:srgbClr val="000000"/>
                </a:solidFill>
                <a:latin typeface="Calibri"/>
                <a:cs typeface="Calibri"/>
              </a:rPr>
              <a:t>Sample answer</a:t>
            </a:r>
            <a:r>
              <a:rPr lang="en-GB" sz="5600" dirty="0" smtClean="0">
                <a:solidFill>
                  <a:srgbClr val="000000"/>
                </a:solidFill>
                <a:latin typeface="Calibri"/>
                <a:cs typeface="Calibri"/>
              </a:rPr>
              <a:t>: </a:t>
            </a:r>
            <a:r>
              <a:rPr lang="en-GB" sz="5600" dirty="0" smtClean="0">
                <a:solidFill>
                  <a:srgbClr val="000000"/>
                </a:solidFill>
                <a:latin typeface="Calibri"/>
                <a:cs typeface="Calibri"/>
              </a:rPr>
              <a:t>"Joe - CitiClick will simplify and speed all of your online purchases, while providing increased security.“</a:t>
            </a:r>
          </a:p>
          <a:p>
            <a:pPr algn="l"/>
            <a:endParaRPr lang="en-GB" sz="5600" b="1" dirty="0" smtClean="0">
              <a:solidFill>
                <a:srgbClr val="000000"/>
              </a:solidFill>
              <a:latin typeface="Calibri"/>
              <a:cs typeface="Calibri"/>
            </a:endParaRPr>
          </a:p>
          <a:p>
            <a:pPr algn="l"/>
            <a:r>
              <a:rPr lang="en-GB" sz="5600" b="1" dirty="0" smtClean="0">
                <a:solidFill>
                  <a:srgbClr val="000000"/>
                </a:solidFill>
                <a:latin typeface="Calibri"/>
                <a:cs typeface="Calibri"/>
              </a:rPr>
              <a:t>5) What are the supporting rational and emotional 'reasons to believe and buy?'</a:t>
            </a:r>
            <a:endParaRPr lang="en-GB" sz="5600" dirty="0" smtClean="0">
              <a:solidFill>
                <a:srgbClr val="000000"/>
              </a:solidFill>
              <a:latin typeface="Calibri"/>
              <a:cs typeface="Calibri"/>
            </a:endParaRPr>
          </a:p>
          <a:p>
            <a:pPr algn="l"/>
            <a:r>
              <a:rPr lang="en-GB" sz="5600" dirty="0" smtClean="0">
                <a:solidFill>
                  <a:srgbClr val="000000"/>
                </a:solidFill>
                <a:latin typeface="Calibri"/>
                <a:cs typeface="Calibri"/>
              </a:rPr>
              <a:t/>
            </a:r>
            <a:br>
              <a:rPr lang="en-GB" sz="5600" dirty="0" smtClean="0">
                <a:solidFill>
                  <a:srgbClr val="000000"/>
                </a:solidFill>
                <a:latin typeface="Calibri"/>
                <a:cs typeface="Calibri"/>
              </a:rPr>
            </a:br>
            <a:r>
              <a:rPr lang="en-GB" sz="5600" dirty="0" smtClean="0">
                <a:solidFill>
                  <a:srgbClr val="000000"/>
                </a:solidFill>
                <a:latin typeface="Calibri"/>
                <a:cs typeface="Calibri"/>
              </a:rPr>
              <a:t>Explain why the consumer should believe what we say, and why they should buy.</a:t>
            </a:r>
          </a:p>
          <a:p>
            <a:pPr algn="l"/>
            <a:r>
              <a:rPr lang="en-GB" sz="5600" dirty="0" smtClean="0">
                <a:solidFill>
                  <a:srgbClr val="000000"/>
                </a:solidFill>
                <a:latin typeface="Calibri"/>
                <a:cs typeface="Calibri"/>
              </a:rPr>
              <a:t>Include all the major copy points, in order of relative importance to the consumer. In other words, 'What else can we say and show to achieve the objective?'</a:t>
            </a:r>
          </a:p>
          <a:p>
            <a:pPr algn="l"/>
            <a:endParaRPr lang="en-GB" sz="5600" dirty="0" smtClean="0">
              <a:solidFill>
                <a:srgbClr val="000000"/>
              </a:solidFill>
              <a:latin typeface="Calibri"/>
              <a:cs typeface="Calibri"/>
            </a:endParaRPr>
          </a:p>
          <a:p>
            <a:pPr algn="l"/>
            <a:r>
              <a:rPr lang="en-GB" sz="5600" b="1" dirty="0">
                <a:solidFill>
                  <a:srgbClr val="000000"/>
                </a:solidFill>
                <a:latin typeface="Calibri"/>
                <a:cs typeface="Calibri"/>
              </a:rPr>
              <a:t>Sample answer</a:t>
            </a:r>
            <a:r>
              <a:rPr lang="en-GB" sz="5600" dirty="0" smtClean="0">
                <a:solidFill>
                  <a:srgbClr val="000000"/>
                </a:solidFill>
                <a:latin typeface="Calibri"/>
                <a:cs typeface="Calibri"/>
              </a:rPr>
              <a:t>:</a:t>
            </a:r>
            <a:endParaRPr lang="en-GB" sz="5600" dirty="0" smtClean="0">
              <a:solidFill>
                <a:srgbClr val="000000"/>
              </a:solidFill>
              <a:latin typeface="Calibri"/>
              <a:cs typeface="Calibri"/>
            </a:endParaRPr>
          </a:p>
          <a:p>
            <a:pPr algn="l"/>
            <a:r>
              <a:rPr lang="en-GB" sz="5600" dirty="0" smtClean="0">
                <a:solidFill>
                  <a:srgbClr val="000000"/>
                </a:solidFill>
                <a:latin typeface="Calibri"/>
                <a:cs typeface="Calibri"/>
              </a:rPr>
              <a:t>1) It's free, from Citibank - your trusted financial partner.</a:t>
            </a:r>
          </a:p>
          <a:p>
            <a:pPr algn="l"/>
            <a:r>
              <a:rPr lang="en-GB" sz="5600" dirty="0" smtClean="0">
                <a:solidFill>
                  <a:srgbClr val="000000"/>
                </a:solidFill>
                <a:latin typeface="Calibri"/>
                <a:cs typeface="Calibri"/>
              </a:rPr>
              <a:t>2) Get a PH pizza for $1.</a:t>
            </a:r>
          </a:p>
          <a:p>
            <a:pPr algn="l"/>
            <a:r>
              <a:rPr lang="en-GB" sz="5600" dirty="0" smtClean="0">
                <a:solidFill>
                  <a:srgbClr val="000000"/>
                </a:solidFill>
                <a:latin typeface="Calibri"/>
                <a:cs typeface="Calibri"/>
              </a:rPr>
              <a:t>3) Backed with a 100% purchase protection guarantee.</a:t>
            </a:r>
          </a:p>
          <a:p>
            <a:pPr algn="l"/>
            <a:r>
              <a:rPr lang="en-GB" sz="5600" dirty="0" smtClean="0">
                <a:solidFill>
                  <a:srgbClr val="000000"/>
                </a:solidFill>
                <a:latin typeface="Calibri"/>
                <a:cs typeface="Calibri"/>
              </a:rPr>
              <a:t>4) It has earned rave reviews from real users. (attached quotes.)</a:t>
            </a:r>
          </a:p>
          <a:p>
            <a:pPr algn="l"/>
            <a:r>
              <a:rPr lang="en-GB" sz="5600" dirty="0" smtClean="0">
                <a:solidFill>
                  <a:srgbClr val="000000"/>
                </a:solidFill>
                <a:latin typeface="Calibri"/>
                <a:cs typeface="Calibri"/>
              </a:rPr>
              <a:t>5) Takes just seconds to select from multiple pre-personalized download options via your online account.</a:t>
            </a:r>
          </a:p>
          <a:p>
            <a:pPr algn="l"/>
            <a:endParaRPr lang="en-GB" sz="5600" dirty="0">
              <a:solidFill>
                <a:srgbClr val="000000"/>
              </a:solidFill>
              <a:latin typeface="Calibri"/>
              <a:cs typeface="Calibri"/>
            </a:endParaRPr>
          </a:p>
          <a:p>
            <a:pPr algn="l"/>
            <a:r>
              <a:rPr lang="en-US" sz="4800" i="1" dirty="0">
                <a:solidFill>
                  <a:srgbClr val="000000"/>
                </a:solidFill>
              </a:rPr>
              <a:t> </a:t>
            </a:r>
            <a:endParaRPr lang="en-GB" sz="4800" dirty="0">
              <a:solidFill>
                <a:srgbClr val="000000"/>
              </a:solidFill>
            </a:endParaRPr>
          </a:p>
          <a:p>
            <a:pPr algn="l"/>
            <a:endParaRPr lang="en-GB" dirty="0">
              <a:solidFill>
                <a:schemeClr val="tx1"/>
              </a:solidFill>
            </a:endParaRPr>
          </a:p>
        </p:txBody>
      </p:sp>
    </p:spTree>
    <p:extLst>
      <p:ext uri="{BB962C8B-B14F-4D97-AF65-F5344CB8AC3E}">
        <p14:creationId xmlns:p14="http://schemas.microsoft.com/office/powerpoint/2010/main" val="32827493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90"/>
            <a:ext cx="7772400" cy="504055"/>
          </a:xfrm>
        </p:spPr>
        <p:txBody>
          <a:bodyPr>
            <a:noAutofit/>
          </a:bodyPr>
          <a:lstStyle/>
          <a:p>
            <a:r>
              <a:rPr lang="en-AU" sz="3200" dirty="0" smtClean="0">
                <a:solidFill>
                  <a:srgbClr val="000000"/>
                </a:solidFill>
                <a:latin typeface="Calibri"/>
                <a:cs typeface="Calibri"/>
              </a:rPr>
              <a:t>Creative Brief – sample 3</a:t>
            </a:r>
            <a:endParaRPr lang="en-GB" sz="3200" dirty="0">
              <a:solidFill>
                <a:srgbClr val="000000"/>
              </a:solidFill>
              <a:latin typeface="Calibri"/>
              <a:cs typeface="Calibri"/>
            </a:endParaRPr>
          </a:p>
        </p:txBody>
      </p:sp>
      <p:sp>
        <p:nvSpPr>
          <p:cNvPr id="3" name="Subtitle 2"/>
          <p:cNvSpPr>
            <a:spLocks noGrp="1"/>
          </p:cNvSpPr>
          <p:nvPr>
            <p:ph type="subTitle" idx="1"/>
          </p:nvPr>
        </p:nvSpPr>
        <p:spPr>
          <a:xfrm>
            <a:off x="1371600" y="1268760"/>
            <a:ext cx="6400800" cy="5328592"/>
          </a:xfrm>
        </p:spPr>
        <p:txBody>
          <a:bodyPr>
            <a:normAutofit fontScale="25000" lnSpcReduction="20000"/>
          </a:bodyPr>
          <a:lstStyle/>
          <a:p>
            <a:pPr algn="l"/>
            <a:r>
              <a:rPr lang="en-US" b="1" dirty="0">
                <a:solidFill>
                  <a:schemeClr val="tx1"/>
                </a:solidFill>
              </a:rPr>
              <a:t> </a:t>
            </a:r>
            <a:endParaRPr lang="en-GB" dirty="0">
              <a:solidFill>
                <a:schemeClr val="tx1"/>
              </a:solidFill>
            </a:endParaRPr>
          </a:p>
          <a:p>
            <a:pPr algn="l"/>
            <a:r>
              <a:rPr lang="en-GB" sz="5600" dirty="0" smtClean="0">
                <a:solidFill>
                  <a:srgbClr val="000000"/>
                </a:solidFill>
                <a:latin typeface="Calibri"/>
                <a:cs typeface="Calibri"/>
              </a:rPr>
              <a:t>Client:_______________________     Product</a:t>
            </a:r>
            <a:r>
              <a:rPr lang="en-GB" sz="5600" dirty="0">
                <a:solidFill>
                  <a:srgbClr val="000000"/>
                </a:solidFill>
                <a:latin typeface="Calibri"/>
                <a:cs typeface="Calibri"/>
              </a:rPr>
              <a:t>:__________________________ </a:t>
            </a:r>
          </a:p>
          <a:p>
            <a:pPr algn="l"/>
            <a:r>
              <a:rPr lang="en-GB" sz="5600" dirty="0">
                <a:solidFill>
                  <a:srgbClr val="000000"/>
                </a:solidFill>
                <a:latin typeface="Calibri"/>
                <a:cs typeface="Calibri"/>
              </a:rPr>
              <a:t> </a:t>
            </a:r>
          </a:p>
          <a:p>
            <a:pPr algn="l"/>
            <a:r>
              <a:rPr lang="en-GB" sz="5600" dirty="0">
                <a:solidFill>
                  <a:srgbClr val="000000"/>
                </a:solidFill>
                <a:latin typeface="Calibri"/>
                <a:cs typeface="Calibri"/>
              </a:rPr>
              <a:t>Why are we advertising? </a:t>
            </a:r>
            <a:endParaRPr lang="en-GB" sz="5600" dirty="0" smtClean="0">
              <a:solidFill>
                <a:srgbClr val="000000"/>
              </a:solidFill>
              <a:latin typeface="Calibri"/>
              <a:cs typeface="Calibri"/>
            </a:endParaRPr>
          </a:p>
          <a:p>
            <a:pPr algn="l"/>
            <a:endParaRPr lang="en-GB" sz="5600" dirty="0">
              <a:solidFill>
                <a:srgbClr val="000000"/>
              </a:solidFill>
              <a:latin typeface="Calibri"/>
              <a:cs typeface="Calibri"/>
            </a:endParaRPr>
          </a:p>
          <a:p>
            <a:pPr algn="l"/>
            <a:r>
              <a:rPr lang="en-GB" sz="5600" dirty="0">
                <a:solidFill>
                  <a:srgbClr val="000000"/>
                </a:solidFill>
                <a:latin typeface="Calibri"/>
                <a:cs typeface="Calibri"/>
              </a:rPr>
              <a:t>Whom are we talking to? </a:t>
            </a:r>
            <a:endParaRPr lang="en-GB" sz="5600" dirty="0" smtClean="0">
              <a:solidFill>
                <a:srgbClr val="000000"/>
              </a:solidFill>
              <a:latin typeface="Calibri"/>
              <a:cs typeface="Calibri"/>
            </a:endParaRPr>
          </a:p>
          <a:p>
            <a:pPr algn="l"/>
            <a:endParaRPr lang="en-GB" sz="5600" dirty="0">
              <a:solidFill>
                <a:srgbClr val="000000"/>
              </a:solidFill>
              <a:latin typeface="Calibri"/>
              <a:cs typeface="Calibri"/>
            </a:endParaRPr>
          </a:p>
          <a:p>
            <a:pPr algn="l"/>
            <a:r>
              <a:rPr lang="en-GB" sz="5600" dirty="0">
                <a:solidFill>
                  <a:srgbClr val="000000"/>
                </a:solidFill>
                <a:latin typeface="Calibri"/>
                <a:cs typeface="Calibri"/>
              </a:rPr>
              <a:t>What do they currently think? </a:t>
            </a:r>
            <a:endParaRPr lang="en-GB" sz="5600" dirty="0" smtClean="0">
              <a:solidFill>
                <a:srgbClr val="000000"/>
              </a:solidFill>
              <a:latin typeface="Calibri"/>
              <a:cs typeface="Calibri"/>
            </a:endParaRPr>
          </a:p>
          <a:p>
            <a:pPr algn="l"/>
            <a:endParaRPr lang="en-GB" sz="5600" dirty="0">
              <a:solidFill>
                <a:srgbClr val="000000"/>
              </a:solidFill>
              <a:latin typeface="Calibri"/>
              <a:cs typeface="Calibri"/>
            </a:endParaRPr>
          </a:p>
          <a:p>
            <a:pPr algn="l"/>
            <a:r>
              <a:rPr lang="en-GB" sz="5600" dirty="0">
                <a:solidFill>
                  <a:srgbClr val="000000"/>
                </a:solidFill>
                <a:latin typeface="Calibri"/>
                <a:cs typeface="Calibri"/>
              </a:rPr>
              <a:t>What would we </a:t>
            </a:r>
            <a:r>
              <a:rPr lang="en-GB" sz="5600" i="1" dirty="0">
                <a:solidFill>
                  <a:srgbClr val="000000"/>
                </a:solidFill>
                <a:latin typeface="Calibri"/>
                <a:cs typeface="Calibri"/>
              </a:rPr>
              <a:t>like</a:t>
            </a:r>
            <a:r>
              <a:rPr lang="en-GB" sz="5600" dirty="0">
                <a:solidFill>
                  <a:srgbClr val="000000"/>
                </a:solidFill>
                <a:latin typeface="Calibri"/>
                <a:cs typeface="Calibri"/>
              </a:rPr>
              <a:t> them to think? </a:t>
            </a:r>
            <a:endParaRPr lang="en-GB" sz="5600" dirty="0" smtClean="0">
              <a:solidFill>
                <a:srgbClr val="000000"/>
              </a:solidFill>
              <a:latin typeface="Calibri"/>
              <a:cs typeface="Calibri"/>
            </a:endParaRPr>
          </a:p>
          <a:p>
            <a:pPr algn="l"/>
            <a:endParaRPr lang="en-GB" sz="5600" dirty="0">
              <a:solidFill>
                <a:srgbClr val="000000"/>
              </a:solidFill>
              <a:latin typeface="Calibri"/>
              <a:cs typeface="Calibri"/>
            </a:endParaRPr>
          </a:p>
          <a:p>
            <a:pPr algn="l"/>
            <a:r>
              <a:rPr lang="en-GB" sz="5600" dirty="0">
                <a:solidFill>
                  <a:srgbClr val="000000"/>
                </a:solidFill>
                <a:latin typeface="Calibri"/>
                <a:cs typeface="Calibri"/>
              </a:rPr>
              <a:t>What is the single most persuasive idea we can convey? </a:t>
            </a:r>
            <a:endParaRPr lang="en-GB" sz="5600" dirty="0" smtClean="0">
              <a:solidFill>
                <a:srgbClr val="000000"/>
              </a:solidFill>
              <a:latin typeface="Calibri"/>
              <a:cs typeface="Calibri"/>
            </a:endParaRPr>
          </a:p>
          <a:p>
            <a:pPr algn="l"/>
            <a:endParaRPr lang="en-GB" sz="5600" dirty="0">
              <a:solidFill>
                <a:srgbClr val="000000"/>
              </a:solidFill>
              <a:latin typeface="Calibri"/>
              <a:cs typeface="Calibri"/>
            </a:endParaRPr>
          </a:p>
          <a:p>
            <a:pPr algn="l"/>
            <a:r>
              <a:rPr lang="en-GB" sz="5600" dirty="0">
                <a:solidFill>
                  <a:srgbClr val="000000"/>
                </a:solidFill>
                <a:latin typeface="Calibri"/>
                <a:cs typeface="Calibri"/>
              </a:rPr>
              <a:t>Why should they believe it? </a:t>
            </a:r>
            <a:endParaRPr lang="en-GB" sz="5600" dirty="0" smtClean="0">
              <a:solidFill>
                <a:srgbClr val="000000"/>
              </a:solidFill>
              <a:latin typeface="Calibri"/>
              <a:cs typeface="Calibri"/>
            </a:endParaRPr>
          </a:p>
          <a:p>
            <a:pPr algn="l"/>
            <a:endParaRPr lang="en-GB" sz="5600" dirty="0">
              <a:solidFill>
                <a:srgbClr val="000000"/>
              </a:solidFill>
              <a:latin typeface="Calibri"/>
              <a:cs typeface="Calibri"/>
            </a:endParaRPr>
          </a:p>
          <a:p>
            <a:pPr algn="l"/>
            <a:r>
              <a:rPr lang="en-GB" sz="5600" dirty="0">
                <a:solidFill>
                  <a:srgbClr val="000000"/>
                </a:solidFill>
                <a:latin typeface="Calibri"/>
                <a:cs typeface="Calibri"/>
              </a:rPr>
              <a:t>What is the personality we want to can convey? </a:t>
            </a:r>
            <a:endParaRPr lang="en-GB" sz="5600" dirty="0" smtClean="0">
              <a:solidFill>
                <a:srgbClr val="000000"/>
              </a:solidFill>
              <a:latin typeface="Calibri"/>
              <a:cs typeface="Calibri"/>
            </a:endParaRPr>
          </a:p>
          <a:p>
            <a:pPr algn="l"/>
            <a:endParaRPr lang="en-GB" sz="5600" dirty="0">
              <a:solidFill>
                <a:srgbClr val="000000"/>
              </a:solidFill>
              <a:latin typeface="Calibri"/>
              <a:cs typeface="Calibri"/>
            </a:endParaRPr>
          </a:p>
          <a:p>
            <a:pPr algn="l"/>
            <a:r>
              <a:rPr lang="en-GB" sz="5600" dirty="0">
                <a:solidFill>
                  <a:srgbClr val="000000"/>
                </a:solidFill>
                <a:latin typeface="Calibri"/>
                <a:cs typeface="Calibri"/>
              </a:rPr>
              <a:t>What is the personality we want to convey? </a:t>
            </a:r>
            <a:endParaRPr lang="en-GB" sz="5600" dirty="0" smtClean="0">
              <a:solidFill>
                <a:srgbClr val="000000"/>
              </a:solidFill>
              <a:latin typeface="Calibri"/>
              <a:cs typeface="Calibri"/>
            </a:endParaRPr>
          </a:p>
          <a:p>
            <a:pPr algn="l"/>
            <a:endParaRPr lang="en-GB" sz="5600" dirty="0">
              <a:solidFill>
                <a:srgbClr val="000000"/>
              </a:solidFill>
              <a:latin typeface="Calibri"/>
              <a:cs typeface="Calibri"/>
            </a:endParaRPr>
          </a:p>
          <a:p>
            <a:pPr algn="l"/>
            <a:r>
              <a:rPr lang="en-GB" sz="5600" dirty="0">
                <a:solidFill>
                  <a:srgbClr val="000000"/>
                </a:solidFill>
                <a:latin typeface="Calibri"/>
                <a:cs typeface="Calibri"/>
              </a:rPr>
              <a:t>Are there any Sacred Cows? </a:t>
            </a:r>
            <a:endParaRPr lang="en-GB" sz="5600" dirty="0" smtClean="0">
              <a:solidFill>
                <a:srgbClr val="000000"/>
              </a:solidFill>
              <a:latin typeface="Calibri"/>
              <a:cs typeface="Calibri"/>
            </a:endParaRPr>
          </a:p>
          <a:p>
            <a:pPr algn="l"/>
            <a:endParaRPr lang="en-GB" sz="5600" dirty="0">
              <a:solidFill>
                <a:srgbClr val="000000"/>
              </a:solidFill>
              <a:latin typeface="Calibri"/>
              <a:cs typeface="Calibri"/>
            </a:endParaRPr>
          </a:p>
          <a:p>
            <a:pPr algn="l"/>
            <a:r>
              <a:rPr lang="en-GB" sz="5600" dirty="0">
                <a:solidFill>
                  <a:srgbClr val="000000"/>
                </a:solidFill>
                <a:latin typeface="Calibri"/>
                <a:cs typeface="Calibri"/>
              </a:rPr>
              <a:t>What are the creative guidelines?</a:t>
            </a:r>
          </a:p>
          <a:p>
            <a:pPr algn="l"/>
            <a:r>
              <a:rPr lang="en-US" sz="5600" i="1" dirty="0">
                <a:solidFill>
                  <a:srgbClr val="000000"/>
                </a:solidFill>
                <a:latin typeface="Calibri"/>
                <a:cs typeface="Calibri"/>
              </a:rPr>
              <a:t> </a:t>
            </a:r>
            <a:endParaRPr lang="en-GB" sz="5600" dirty="0">
              <a:solidFill>
                <a:srgbClr val="000000"/>
              </a:solidFill>
              <a:latin typeface="Calibri"/>
              <a:cs typeface="Calibri"/>
            </a:endParaRPr>
          </a:p>
          <a:p>
            <a:pPr algn="l"/>
            <a:r>
              <a:rPr lang="en-US" sz="5600" i="1" dirty="0">
                <a:solidFill>
                  <a:schemeClr val="tx1"/>
                </a:solidFill>
              </a:rPr>
              <a:t> </a:t>
            </a:r>
            <a:endParaRPr lang="en-GB" sz="5600" dirty="0">
              <a:solidFill>
                <a:schemeClr val="tx1"/>
              </a:solidFill>
            </a:endParaRPr>
          </a:p>
          <a:p>
            <a:pPr algn="l"/>
            <a:endParaRPr lang="en-GB" dirty="0">
              <a:solidFill>
                <a:schemeClr val="tx1"/>
              </a:solidFill>
            </a:endParaRPr>
          </a:p>
        </p:txBody>
      </p:sp>
    </p:spTree>
    <p:extLst>
      <p:ext uri="{BB962C8B-B14F-4D97-AF65-F5344CB8AC3E}">
        <p14:creationId xmlns:p14="http://schemas.microsoft.com/office/powerpoint/2010/main" val="40624658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16</TotalTime>
  <Words>218</Words>
  <Application>Microsoft Macintosh PowerPoint</Application>
  <PresentationFormat>On-screen Show (4:3)</PresentationFormat>
  <Paragraphs>128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Breeze</vt:lpstr>
      <vt:lpstr> CREATIVE AND STRATEGIC PLANNING  </vt:lpstr>
      <vt:lpstr>“COPY PLATFORM”</vt:lpstr>
      <vt:lpstr>UNIQUE SELLING PROPOSITION</vt:lpstr>
      <vt:lpstr>Creative Brief</vt:lpstr>
      <vt:lpstr>Creative Brief – sample 1</vt:lpstr>
      <vt:lpstr>Creative Brief – sample 2</vt:lpstr>
      <vt:lpstr>Creative Brief – sample 2 (suggestions)</vt:lpstr>
      <vt:lpstr>Creative Brief – sample 2 (suggestions)</vt:lpstr>
      <vt:lpstr>Creative Brief – sample 3</vt:lpstr>
      <vt:lpstr>Creative Brief</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CREATIVE AND STRATEGIC PLANNING  </dc:title>
  <dc:creator>Home Office</dc:creator>
  <cp:lastModifiedBy>Scott De Francesco</cp:lastModifiedBy>
  <cp:revision>7</cp:revision>
  <dcterms:created xsi:type="dcterms:W3CDTF">2015-10-16T00:15:48Z</dcterms:created>
  <dcterms:modified xsi:type="dcterms:W3CDTF">2016-06-25T06:44:04Z</dcterms:modified>
</cp:coreProperties>
</file>