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48"/>
  </p:notesMasterIdLst>
  <p:sldIdLst>
    <p:sldId id="256" r:id="rId2"/>
    <p:sldId id="273" r:id="rId3"/>
    <p:sldId id="274" r:id="rId4"/>
    <p:sldId id="275" r:id="rId5"/>
    <p:sldId id="276" r:id="rId6"/>
    <p:sldId id="257" r:id="rId7"/>
    <p:sldId id="259" r:id="rId8"/>
    <p:sldId id="260" r:id="rId9"/>
    <p:sldId id="261" r:id="rId10"/>
    <p:sldId id="262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6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AC16E-3A83-AF42-AF13-917D89248EDA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6452-8C05-E540-90D9-9CB65F1D2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0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6452-8C05-E540-90D9-9CB65F1D2D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3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11/6/16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portsdebatenetwork.com/sdn-blitz/the-pat-summit-report-gender-inequality-in-professional-basketbal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jp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jp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DveUbzcBe0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27688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It’s Dude </a:t>
            </a:r>
            <a:r>
              <a:rPr lang="en-US" dirty="0" smtClean="0"/>
              <a:t>Time</a:t>
            </a:r>
            <a:br>
              <a:rPr lang="en-US" dirty="0" smtClean="0"/>
            </a:br>
            <a:r>
              <a:rPr lang="en-US" sz="3200" dirty="0" smtClean="0">
                <a:latin typeface="Abadi MT Condensed Extra Bold"/>
                <a:cs typeface="Abadi MT Condensed Extra Bold"/>
              </a:rPr>
              <a:t>Televised Sports Manhood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>
              <a:latin typeface="Chalkduster"/>
              <a:cs typeface="Chalkdus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Alana </a:t>
            </a:r>
            <a:r>
              <a:rPr lang="en-US" dirty="0" err="1" smtClean="0"/>
              <a:t>Perrotta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Paskalis</a:t>
            </a:r>
            <a:endParaRPr lang="en-US" dirty="0"/>
          </a:p>
        </p:txBody>
      </p:sp>
      <p:pic>
        <p:nvPicPr>
          <p:cNvPr id="6" name="Picture 5" descr="imgr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22" y="242013"/>
            <a:ext cx="2963079" cy="2210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56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 smtClean="0"/>
              <a:t>that being said, what are your thoughts on the quote, “Can’t blame it on the media not covering. They don’t make enough money and there’s not enough interest.”</a:t>
            </a:r>
          </a:p>
          <a:p>
            <a:r>
              <a:rPr lang="en-US" sz="1800" dirty="0" smtClean="0"/>
              <a:t>Is there not enough coverage due to disinterest?</a:t>
            </a:r>
          </a:p>
          <a:p>
            <a:r>
              <a:rPr lang="en-US" sz="1800" dirty="0" smtClean="0"/>
              <a:t>Is the coverage evoking disinterest?</a:t>
            </a:r>
          </a:p>
          <a:p>
            <a:r>
              <a:rPr lang="en-US" sz="1800" dirty="0" smtClean="0"/>
              <a:t>Combination?</a:t>
            </a:r>
            <a:endParaRPr lang="en-US" sz="1800" dirty="0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931" y="3564840"/>
            <a:ext cx="2552700" cy="31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40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Begins…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whole ‘gender discrimination’ in televised sports concept began to gain public knowledge and attention.</a:t>
            </a:r>
          </a:p>
          <a:p>
            <a:r>
              <a:rPr lang="en-US" dirty="0" smtClean="0"/>
              <a:t>Soon (around 1990), research began studies were conducted in order to find more informed answers.</a:t>
            </a:r>
          </a:p>
          <a:p>
            <a:r>
              <a:rPr lang="en-US" dirty="0" smtClean="0"/>
              <a:t>This way, issues would be targeted and a change could be worked toward.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19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research reports that were gathered were:</a:t>
            </a:r>
          </a:p>
          <a:p>
            <a:pPr lvl="1"/>
            <a:r>
              <a:rPr lang="en-US" dirty="0" smtClean="0"/>
              <a:t>Widely distributed</a:t>
            </a:r>
          </a:p>
          <a:p>
            <a:pPr lvl="1"/>
            <a:r>
              <a:rPr lang="en-US" dirty="0" smtClean="0"/>
              <a:t>Reported in the mass media</a:t>
            </a:r>
          </a:p>
          <a:p>
            <a:pPr lvl="1"/>
            <a:r>
              <a:rPr lang="en-US" dirty="0" smtClean="0"/>
              <a:t>Featured in documentary films</a:t>
            </a:r>
          </a:p>
          <a:p>
            <a:pPr lvl="1"/>
            <a:r>
              <a:rPr lang="en-US" dirty="0" smtClean="0"/>
              <a:t>Used by women’s organizations (Women’s Sports Foundation WSF)</a:t>
            </a:r>
          </a:p>
          <a:p>
            <a:pPr lvl="1"/>
            <a:r>
              <a:rPr lang="en-US" dirty="0" smtClean="0"/>
              <a:t>Taught in schools of Journalism</a:t>
            </a:r>
          </a:p>
        </p:txBody>
      </p:sp>
    </p:spTree>
    <p:extLst>
      <p:ext uri="{BB962C8B-B14F-4D97-AF65-F5344CB8AC3E}">
        <p14:creationId xmlns:p14="http://schemas.microsoft.com/office/powerpoint/2010/main" val="159204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research included studies of the coverage of:</a:t>
            </a:r>
          </a:p>
          <a:p>
            <a:pPr lvl="2"/>
            <a:r>
              <a:rPr lang="en-US" dirty="0" smtClean="0"/>
              <a:t>Live televised sports events</a:t>
            </a:r>
          </a:p>
          <a:p>
            <a:pPr lvl="2"/>
            <a:r>
              <a:rPr lang="en-US" dirty="0" smtClean="0"/>
              <a:t>Print</a:t>
            </a:r>
          </a:p>
          <a:p>
            <a:pPr lvl="2"/>
            <a:r>
              <a:rPr lang="en-US" dirty="0" smtClean="0"/>
              <a:t>Online</a:t>
            </a:r>
          </a:p>
          <a:p>
            <a:pPr lvl="2"/>
            <a:r>
              <a:rPr lang="en-US" dirty="0" smtClean="0"/>
              <a:t>Social</a:t>
            </a:r>
          </a:p>
          <a:p>
            <a:pPr lvl="2"/>
            <a:r>
              <a:rPr lang="en-US" dirty="0" smtClean="0"/>
              <a:t>Televised news media coverage of sports</a:t>
            </a:r>
          </a:p>
          <a:p>
            <a:pPr lvl="2"/>
            <a:r>
              <a:rPr lang="en-US" dirty="0" smtClean="0"/>
              <a:t>Implications of media coverage for women’s sports</a:t>
            </a:r>
          </a:p>
          <a:p>
            <a:pPr marL="349250" lvl="1" indent="0">
              <a:buNone/>
            </a:pPr>
            <a:r>
              <a:rPr lang="en-US" dirty="0" smtClean="0"/>
              <a:t> </a:t>
            </a:r>
          </a:p>
          <a:p>
            <a:pPr marL="349250" lvl="1" indent="0">
              <a:buNone/>
            </a:pPr>
            <a:r>
              <a:rPr lang="en-US" dirty="0" smtClean="0"/>
              <a:t>Its explained that, with minor exception for quality* of media coverage (particularly during the Olympics and for some collegiate based media outlets), majority of media coverage focus’ on male athletes and sports. </a:t>
            </a:r>
          </a:p>
        </p:txBody>
      </p:sp>
    </p:spTree>
    <p:extLst>
      <p:ext uri="{BB962C8B-B14F-4D97-AF65-F5344CB8AC3E}">
        <p14:creationId xmlns:p14="http://schemas.microsoft.com/office/powerpoint/2010/main" val="35004825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recent study comparing coverage of ESPN’s </a:t>
            </a:r>
            <a:r>
              <a:rPr lang="en-US" i="1" dirty="0" err="1" smtClean="0"/>
              <a:t>SportsCenter</a:t>
            </a:r>
            <a:r>
              <a:rPr lang="en-US" i="1" dirty="0" smtClean="0"/>
              <a:t> </a:t>
            </a:r>
            <a:r>
              <a:rPr lang="en-US" dirty="0" smtClean="0"/>
              <a:t>and Fox Sports Live, showed that each program featured women's sports coverage less than 1% of the time.</a:t>
            </a:r>
          </a:p>
          <a:p>
            <a:r>
              <a:rPr lang="en-US" dirty="0" smtClean="0"/>
              <a:t>Some ‘modest gains’ were detected during the Olympics in the month of February</a:t>
            </a:r>
          </a:p>
          <a:p>
            <a:r>
              <a:rPr lang="en-US" dirty="0" smtClean="0"/>
              <a:t>Question: Why do the Olympics seem to feature women a bit more? Thoughts? </a:t>
            </a:r>
          </a:p>
          <a:p>
            <a:pPr marL="0" indent="0">
              <a:buNone/>
            </a:pPr>
            <a:r>
              <a:rPr lang="en-US" dirty="0" smtClean="0"/>
              <a:t>Is it because girls in leotards who flip well are talented while also dressed in feminine clothing? Best of both worlds? Not at all because of this?</a:t>
            </a:r>
          </a:p>
        </p:txBody>
      </p:sp>
    </p:spTree>
    <p:extLst>
      <p:ext uri="{BB962C8B-B14F-4D97-AF65-F5344CB8AC3E}">
        <p14:creationId xmlns:p14="http://schemas.microsoft.com/office/powerpoint/2010/main" val="4010042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Perceived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message by now (present day) has officially been conveyed to the public.</a:t>
            </a:r>
          </a:p>
          <a:p>
            <a:pPr marL="0" indent="0" algn="ctr">
              <a:buNone/>
            </a:pPr>
            <a:r>
              <a:rPr lang="en-US" sz="2000" b="1" dirty="0" smtClean="0"/>
              <a:t>Message: women’s sports are less important, less exciting, and less appealing, thus valued less than men’s sports. </a:t>
            </a:r>
          </a:p>
          <a:p>
            <a:pPr marL="0" indent="0" algn="ctr">
              <a:buNone/>
            </a:pPr>
            <a:r>
              <a:rPr lang="en-US" sz="2000" dirty="0" smtClean="0"/>
              <a:t>Question: What should be done? What steps should be taken?</a:t>
            </a:r>
            <a:endParaRPr lang="en-US" sz="2000" dirty="0"/>
          </a:p>
        </p:txBody>
      </p:sp>
      <p:pic>
        <p:nvPicPr>
          <p:cNvPr id="4" name="Picture 3" descr="imgr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050" y="4355078"/>
            <a:ext cx="3746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60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Stages of Data Collection</a:t>
            </a:r>
            <a:br>
              <a:rPr lang="en-US" sz="4000" dirty="0" smtClean="0"/>
            </a:br>
            <a:r>
              <a:rPr lang="en-US" sz="4000" dirty="0" smtClean="0"/>
              <a:t>and the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stages of thorough and legitimate data collection and analysis to base all research findings on</a:t>
            </a:r>
          </a:p>
          <a:p>
            <a:r>
              <a:rPr lang="en-US" dirty="0" smtClean="0"/>
              <a:t>It was found that among three local network affiliates, </a:t>
            </a:r>
            <a:r>
              <a:rPr lang="en-US" b="1" u="sng" dirty="0" smtClean="0"/>
              <a:t>only 3.2% </a:t>
            </a:r>
            <a:r>
              <a:rPr lang="en-US" dirty="0" smtClean="0"/>
              <a:t>of coverage was dedicated to women’s sports.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Broadcasting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Producers can only choose to cover a fragment of all sports taking place on any given day</a:t>
            </a:r>
          </a:p>
          <a:p>
            <a:r>
              <a:rPr lang="en-US" dirty="0" smtClean="0"/>
              <a:t>Findings in another study show that in nearly every broadcast, network producers decide to focus on men’s sports</a:t>
            </a:r>
          </a:p>
          <a:p>
            <a:r>
              <a:rPr lang="en-US" dirty="0" smtClean="0"/>
              <a:t>As of the early 2000’s, broadcasters have started to make the choice to feature something other than women more often than just giving women a small time-slotted feature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64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162" y="40342"/>
            <a:ext cx="7570787" cy="1088612"/>
          </a:xfrm>
        </p:spPr>
        <p:txBody>
          <a:bodyPr/>
          <a:lstStyle/>
          <a:p>
            <a:r>
              <a:rPr lang="en-US" sz="3600" dirty="0" smtClean="0"/>
              <a:t>From humiliation, to small mentions, to the boot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845380"/>
            <a:ext cx="7570787" cy="428961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Lately, women haven’t even been taking precedent over trivial things like:</a:t>
            </a:r>
          </a:p>
          <a:p>
            <a:pPr lvl="2"/>
            <a:r>
              <a:rPr lang="en-US" dirty="0" smtClean="0"/>
              <a:t>(March 18</a:t>
            </a:r>
            <a:r>
              <a:rPr lang="en-US" baseline="30000" dirty="0" smtClean="0"/>
              <a:t>th,</a:t>
            </a:r>
            <a:r>
              <a:rPr lang="en-US" dirty="0" smtClean="0"/>
              <a:t> 6 p.m.,30-s segment) KNBC features a swarm of bees invading Red Sox versus Yankees Game</a:t>
            </a:r>
          </a:p>
          <a:p>
            <a:pPr lvl="2"/>
            <a:r>
              <a:rPr lang="en-US" dirty="0" smtClean="0"/>
              <a:t>(20-s segment) 18 inch corn dog available form purchase at the Arizona Diamondbacks Stadium</a:t>
            </a:r>
          </a:p>
          <a:p>
            <a:pPr lvl="2"/>
            <a:r>
              <a:rPr lang="en-US" dirty="0" smtClean="0"/>
              <a:t>(March 26</a:t>
            </a:r>
            <a:r>
              <a:rPr lang="en-US" baseline="30000" dirty="0" smtClean="0"/>
              <a:t>th</a:t>
            </a:r>
            <a:r>
              <a:rPr lang="en-US" dirty="0" smtClean="0"/>
              <a:t>,11 p.m., 45-s segment) KCBS features ribbon cutting ceremony for a restaurant opening – owned by former Dodgers manager Tommy Lasorda</a:t>
            </a:r>
          </a:p>
          <a:p>
            <a:pPr lvl="2"/>
            <a:r>
              <a:rPr lang="en-US" dirty="0" smtClean="0"/>
              <a:t>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680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on Gender Inequality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pPr marL="0" indent="0" algn="ctr">
              <a:buNone/>
            </a:pPr>
            <a:r>
              <a:rPr lang="en-US" dirty="0"/>
              <a:t>My experience with Sports Debate Network led me to compose an extensive report with my coworkers about gender inequality in sports</a:t>
            </a:r>
            <a:r>
              <a:rPr lang="en-US" dirty="0" smtClean="0"/>
              <a:t>: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://sportsdebatenetwork.com/sdn-blitz/the-pat-summit-report-gender-inequality-in-professional-basketball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7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40</a:t>
            </a:r>
            <a:r>
              <a:rPr lang="en-US" dirty="0" smtClean="0"/>
              <a:t> percent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. . . Of all athletes are </a:t>
            </a:r>
            <a:r>
              <a:rPr lang="en-US" u="sng" dirty="0" smtClean="0"/>
              <a:t>women.</a:t>
            </a:r>
          </a:p>
          <a:p>
            <a:pPr algn="ctr"/>
            <a:r>
              <a:rPr lang="en-US" dirty="0" smtClean="0"/>
              <a:t>They receive </a:t>
            </a:r>
            <a:r>
              <a:rPr lang="en-US" u="sng" dirty="0" smtClean="0"/>
              <a:t>43% </a:t>
            </a:r>
            <a:r>
              <a:rPr lang="en-US" dirty="0" smtClean="0"/>
              <a:t>of college scholarships.</a:t>
            </a:r>
          </a:p>
          <a:p>
            <a:pPr algn="ctr"/>
            <a:r>
              <a:rPr lang="en-US" b="1" u="sng" dirty="0" smtClean="0"/>
              <a:t>4% </a:t>
            </a:r>
            <a:r>
              <a:rPr lang="en-US" dirty="0" smtClean="0"/>
              <a:t>of media coverage. </a:t>
            </a:r>
          </a:p>
          <a:p>
            <a:pPr algn="ctr"/>
            <a:endParaRPr lang="en-US" dirty="0"/>
          </a:p>
        </p:txBody>
      </p:sp>
      <p:pic>
        <p:nvPicPr>
          <p:cNvPr id="4" name="Picture 3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411" y="3794536"/>
            <a:ext cx="2126078" cy="279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7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Televised Sports Manhood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May 23-29, 1999 the AAF study conducted a national survey</a:t>
            </a:r>
          </a:p>
          <a:p>
            <a:pPr lvl="1"/>
            <a:r>
              <a:rPr lang="en-US" dirty="0" smtClean="0"/>
              <a:t>Throughout one week they examined boys ages 8-17</a:t>
            </a:r>
          </a:p>
          <a:p>
            <a:pPr lvl="1"/>
            <a:r>
              <a:rPr lang="en-US" dirty="0" smtClean="0"/>
              <a:t>During the week they examined over 23 hours of sports programming </a:t>
            </a:r>
          </a:p>
          <a:p>
            <a:pPr lvl="2"/>
            <a:r>
              <a:rPr lang="en-US" dirty="0" smtClean="0"/>
              <a:t>One quarter was commercial </a:t>
            </a:r>
          </a:p>
          <a:p>
            <a:pPr lvl="3"/>
            <a:r>
              <a:rPr lang="en-US" dirty="0" smtClean="0"/>
              <a:t>733 commercial</a:t>
            </a:r>
          </a:p>
        </p:txBody>
      </p:sp>
    </p:spTree>
    <p:extLst>
      <p:ext uri="{BB962C8B-B14F-4D97-AF65-F5344CB8AC3E}">
        <p14:creationId xmlns:p14="http://schemas.microsoft.com/office/powerpoint/2010/main" val="1347851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Video!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ttps</a:t>
            </a:r>
            <a:r>
              <a:rPr lang="en-US" dirty="0" smtClean="0"/>
              <a:t>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=bv8Alv-CppE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98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broadcasts of </a:t>
            </a:r>
            <a:r>
              <a:rPr lang="en-US" dirty="0" err="1" smtClean="0"/>
              <a:t>Sportscenter</a:t>
            </a:r>
            <a:r>
              <a:rPr lang="en-US" dirty="0" smtClean="0"/>
              <a:t>- ESPN- 2 hours</a:t>
            </a:r>
          </a:p>
          <a:p>
            <a:r>
              <a:rPr lang="en-US" dirty="0" smtClean="0"/>
              <a:t>Two broadcasts of Extreme Sports- </a:t>
            </a:r>
            <a:r>
              <a:rPr lang="en-US" dirty="0" err="1" smtClean="0"/>
              <a:t>Espn</a:t>
            </a:r>
            <a:r>
              <a:rPr lang="en-US" dirty="0" smtClean="0"/>
              <a:t>/ Fox Sports- 90 minutes</a:t>
            </a:r>
          </a:p>
          <a:p>
            <a:r>
              <a:rPr lang="en-US" dirty="0" smtClean="0"/>
              <a:t>Two broadcasts of pro-wrestling-TNT/ USA </a:t>
            </a:r>
            <a:r>
              <a:rPr lang="en-US" dirty="0"/>
              <a:t>-</a:t>
            </a:r>
            <a:r>
              <a:rPr lang="en-US" dirty="0" smtClean="0"/>
              <a:t> 2 hours</a:t>
            </a:r>
          </a:p>
          <a:p>
            <a:r>
              <a:rPr lang="en-US" dirty="0" smtClean="0"/>
              <a:t>Two broadcasts of NBA playoffs- TNT/ NBC- Approx. 7 hours</a:t>
            </a:r>
          </a:p>
        </p:txBody>
      </p:sp>
    </p:spTree>
    <p:extLst>
      <p:ext uri="{BB962C8B-B14F-4D97-AF65-F5344CB8AC3E}">
        <p14:creationId xmlns:p14="http://schemas.microsoft.com/office/powerpoint/2010/main" val="3970290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broadcasts of NFL Monday night Football- ESPN- Approx. 7 hours</a:t>
            </a:r>
          </a:p>
          <a:p>
            <a:r>
              <a:rPr lang="en-US" dirty="0" smtClean="0"/>
              <a:t>One Broadcast of MLB baseball- TBS- Approx. 3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45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that how much sports programming do </a:t>
            </a:r>
            <a:r>
              <a:rPr lang="en-US" smtClean="0"/>
              <a:t>you consume?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16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Determined sports programming presents boys with stereotypical messages about:</a:t>
            </a:r>
          </a:p>
          <a:p>
            <a:pPr lvl="1"/>
            <a:r>
              <a:rPr lang="en-US" dirty="0" smtClean="0"/>
              <a:t>Race, Gender, and Violence</a:t>
            </a:r>
          </a:p>
          <a:p>
            <a:pPr lvl="2"/>
            <a:r>
              <a:rPr lang="en-US" dirty="0" smtClean="0"/>
              <a:t>Determined 10 distinct themes make up the Formula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7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and Sex of Announcers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827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White </a:t>
            </a:r>
            <a:r>
              <a:rPr lang="en-US" dirty="0" smtClean="0"/>
              <a:t>men: 24</a:t>
            </a:r>
          </a:p>
          <a:p>
            <a:r>
              <a:rPr lang="en-US" dirty="0" smtClean="0"/>
              <a:t>White Women: 3</a:t>
            </a:r>
          </a:p>
          <a:p>
            <a:r>
              <a:rPr lang="en-US" dirty="0" smtClean="0"/>
              <a:t>Black Men: 3</a:t>
            </a:r>
          </a:p>
          <a:p>
            <a:r>
              <a:rPr lang="en-US" dirty="0" smtClean="0"/>
              <a:t>Black Women: 1</a:t>
            </a:r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279" y="2500132"/>
            <a:ext cx="4437521" cy="316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64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of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SportsCenter</a:t>
            </a:r>
            <a:r>
              <a:rPr lang="en-US" dirty="0" smtClean="0"/>
              <a:t> was the only sports program to have women and African-Americans appear as the main voice</a:t>
            </a:r>
          </a:p>
          <a:p>
            <a:r>
              <a:rPr lang="en-US" dirty="0" smtClean="0"/>
              <a:t>All of sports programs had a White male as the media correspondent in charge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_X93NMzPEdy1Y4eFn-v6MrnkE2anIrEeEARWtVyCBWxNPA1o_N5z0v7YDSX2vybWWVn=s13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633" y="4415291"/>
            <a:ext cx="3631800" cy="211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309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Sex Composition of 722 Commercials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Only- 279 (38.6%)</a:t>
            </a:r>
          </a:p>
          <a:p>
            <a:r>
              <a:rPr lang="en-US" dirty="0" smtClean="0"/>
              <a:t>Women Only- 28 (3.9%)</a:t>
            </a:r>
          </a:p>
          <a:p>
            <a:r>
              <a:rPr lang="en-US" dirty="0" smtClean="0"/>
              <a:t>Women and Men- 324 (44.9%)</a:t>
            </a:r>
          </a:p>
          <a:p>
            <a:r>
              <a:rPr lang="en-US" dirty="0" smtClean="0"/>
              <a:t>No People- 91 (12.6%)</a:t>
            </a:r>
          </a:p>
          <a:p>
            <a:pPr lvl="1"/>
            <a:r>
              <a:rPr lang="en-US" dirty="0" smtClean="0"/>
              <a:t>Nearly all of the no people commercials were male dominated in the voice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6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are visible in 83.5% of all commercials</a:t>
            </a:r>
          </a:p>
          <a:p>
            <a:pPr lvl="1"/>
            <a:r>
              <a:rPr lang="en-US" dirty="0" smtClean="0"/>
              <a:t>Including male voice overs- 96.1%</a:t>
            </a:r>
          </a:p>
          <a:p>
            <a:pPr lvl="1"/>
            <a:r>
              <a:rPr lang="en-US" dirty="0" smtClean="0"/>
              <a:t>Women had very minor roles in the commercials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d8bnkhzR3GFIkBqt0ASDJTFS_cKLSg_qrdMwk5k43JRJ4irvGqRhAsI5z1kTp-WFAPHJQQ=s1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363" y="3393036"/>
            <a:ext cx="4743171" cy="312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7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associate director the Tucker Center at University of MN, Nicole </a:t>
            </a:r>
            <a:r>
              <a:rPr lang="en-US" dirty="0" err="1" smtClean="0"/>
              <a:t>Lavoi</a:t>
            </a:r>
            <a:r>
              <a:rPr lang="en-US" dirty="0" smtClean="0"/>
              <a:t>, shared that she tried out for her 5</a:t>
            </a:r>
            <a:r>
              <a:rPr lang="en-US" baseline="30000" dirty="0" smtClean="0"/>
              <a:t>th</a:t>
            </a:r>
            <a:r>
              <a:rPr lang="en-US" dirty="0" smtClean="0"/>
              <a:t> grade basketball team, made the team, and displaced a boy who once had a spot on the team.</a:t>
            </a:r>
          </a:p>
          <a:p>
            <a:r>
              <a:rPr lang="en-US" dirty="0" smtClean="0"/>
              <a:t>The principle called her into his office to tell her to quit the basketball team. He told her she should join girl scouts and ballet.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49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“X-Sports”- Fox Sports West</a:t>
            </a:r>
          </a:p>
          <a:p>
            <a:pPr lvl="1"/>
            <a:r>
              <a:rPr lang="en-US" dirty="0" smtClean="0"/>
              <a:t>Had a blonde hostess in a bikini to welcome back viewers after commercials</a:t>
            </a:r>
          </a:p>
          <a:p>
            <a:pPr lvl="2"/>
            <a:r>
              <a:rPr lang="en-US" dirty="0" smtClean="0"/>
              <a:t>She only mentioned sponsors, did not do any play-by-play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571" y="3611301"/>
            <a:ext cx="2156732" cy="295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928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Wrestling was doing more of the same</a:t>
            </a:r>
          </a:p>
          <a:p>
            <a:pPr lvl="1"/>
            <a:r>
              <a:rPr lang="en-US" dirty="0" smtClean="0"/>
              <a:t>Women would dress in miniskirts or tight spandex</a:t>
            </a:r>
          </a:p>
          <a:p>
            <a:pPr lvl="1"/>
            <a:r>
              <a:rPr lang="en-US" dirty="0" smtClean="0"/>
              <a:t>Encouraging heterosexuality attractiveness </a:t>
            </a:r>
          </a:p>
          <a:p>
            <a:pPr lvl="1"/>
            <a:r>
              <a:rPr lang="en-US" dirty="0" smtClean="0"/>
              <a:t>Escorted the males to the ring or acted as dancers</a:t>
            </a:r>
          </a:p>
          <a:p>
            <a:pPr lvl="1"/>
            <a:r>
              <a:rPr lang="en-US" dirty="0" smtClean="0"/>
              <a:t>All of the </a:t>
            </a:r>
            <a:r>
              <a:rPr lang="en-US" dirty="0" smtClean="0"/>
              <a:t>announcers </a:t>
            </a:r>
          </a:p>
          <a:p>
            <a:pPr marL="349250" lvl="1" indent="0">
              <a:buNone/>
            </a:pPr>
            <a:r>
              <a:rPr lang="en-US" dirty="0" smtClean="0"/>
              <a:t>     were </a:t>
            </a:r>
            <a:r>
              <a:rPr lang="en-US" dirty="0" smtClean="0"/>
              <a:t>males</a:t>
            </a:r>
          </a:p>
        </p:txBody>
      </p:sp>
      <p:pic>
        <p:nvPicPr>
          <p:cNvPr id="4" name="Picture 3" descr="SFqy34JA3NsIozr5WvKXsD2wK8SJYsCvp10niHLtS3RadRbIDDkc9Zcyrkq0514gGMzI=s1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780" y="4264846"/>
            <a:ext cx="4120699" cy="237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65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the divas encourage any males to watch WWE when you were younger?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302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Instances of Women depicted as Sexy Props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895285"/>
              </p:ext>
            </p:extLst>
          </p:nvPr>
        </p:nvGraphicFramePr>
        <p:xfrm>
          <a:off x="457201" y="1746124"/>
          <a:ext cx="8229599" cy="46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006"/>
                <a:gridCol w="674760"/>
                <a:gridCol w="1428905"/>
                <a:gridCol w="1150957"/>
                <a:gridCol w="1175657"/>
                <a:gridCol w="1175657"/>
                <a:gridCol w="1175657"/>
              </a:tblGrid>
              <a:tr h="11607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SportsCenter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Wrestling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NBA</a:t>
                      </a:r>
                      <a:endParaRPr lang="en-US" dirty="0"/>
                    </a:p>
                  </a:txBody>
                  <a:tcPr/>
                </a:tc>
              </a:tr>
              <a:tr h="1160775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1160775">
                <a:tc>
                  <a:txBody>
                    <a:bodyPr/>
                    <a:lstStyle/>
                    <a:p>
                      <a:r>
                        <a:rPr lang="en-US" dirty="0" smtClean="0"/>
                        <a:t>Sports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1160775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639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Keystone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SportsCenter</a:t>
            </a:r>
            <a:r>
              <a:rPr lang="en-US" dirty="0" smtClean="0"/>
              <a:t> commercial depicted two white males at baseball game</a:t>
            </a:r>
          </a:p>
          <a:p>
            <a:pPr lvl="1"/>
            <a:r>
              <a:rPr lang="en-US" i="1" dirty="0" smtClean="0"/>
              <a:t>The message of the commercial is if you drink keystone, beautiful women will like you.</a:t>
            </a:r>
          </a:p>
          <a:p>
            <a:pPr lvl="2"/>
            <a:r>
              <a:rPr lang="en-US" i="1" dirty="0" smtClean="0"/>
              <a:t>At the end of the commercial the man drinking keystone is sandwiched between two models says “I hope my wife’s not watching!”</a:t>
            </a:r>
            <a:endParaRPr lang="en-US" i="1" dirty="0"/>
          </a:p>
        </p:txBody>
      </p:sp>
      <p:pic>
        <p:nvPicPr>
          <p:cNvPr id="4" name="Picture 3" descr="U1T6TfObaBf-NR_SIyrt3Lwz10onZ2hEejwEGUMQgzs06MRHf85YSfDL9QoAK3RmLcLIbA=s15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90" y="4712777"/>
            <a:ext cx="3635610" cy="201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291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Racial Composition of 722 Commercials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83913"/>
              </p:ext>
            </p:extLst>
          </p:nvPr>
        </p:nvGraphicFramePr>
        <p:xfrm>
          <a:off x="457200" y="1600201"/>
          <a:ext cx="8229599" cy="230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056688"/>
                <a:gridCol w="1294626"/>
                <a:gridCol w="1175657"/>
                <a:gridCol w="1175657"/>
              </a:tblGrid>
              <a:tr h="718101">
                <a:tc>
                  <a:txBody>
                    <a:bodyPr/>
                    <a:lstStyle/>
                    <a:p>
                      <a:r>
                        <a:rPr lang="en-US" dirty="0" smtClean="0"/>
                        <a:t>Whites</a:t>
                      </a:r>
                    </a:p>
                    <a:p>
                      <a:r>
                        <a:rPr lang="en-US" dirty="0" smtClean="0"/>
                        <a:t>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</a:p>
                    <a:p>
                      <a:r>
                        <a:rPr lang="en-US" dirty="0" smtClean="0"/>
                        <a:t>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Latino/a</a:t>
                      </a:r>
                    </a:p>
                    <a:p>
                      <a:r>
                        <a:rPr lang="en-US" dirty="0" smtClean="0"/>
                        <a:t>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</a:p>
                    <a:p>
                      <a:r>
                        <a:rPr lang="en-US" dirty="0" smtClean="0"/>
                        <a:t>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Multiracial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Undeter</a:t>
                      </a:r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smtClean="0"/>
                        <a:t>mined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People</a:t>
                      </a:r>
                      <a:endParaRPr lang="en-US" dirty="0"/>
                    </a:p>
                  </a:txBody>
                  <a:tcPr/>
                </a:tc>
              </a:tr>
              <a:tr h="1590635">
                <a:tc>
                  <a:txBody>
                    <a:bodyPr/>
                    <a:lstStyle/>
                    <a:p>
                      <a:r>
                        <a:rPr lang="en-US" dirty="0" smtClean="0"/>
                        <a:t>377</a:t>
                      </a:r>
                    </a:p>
                    <a:p>
                      <a:r>
                        <a:rPr lang="en-US" dirty="0" smtClean="0"/>
                        <a:t>52.2%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</a:p>
                    <a:p>
                      <a:r>
                        <a:rPr lang="en-US" dirty="0" smtClean="0"/>
                        <a:t>3.9%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  <a:p>
                      <a:r>
                        <a:rPr lang="en-US" dirty="0" smtClean="0"/>
                        <a:t>0.4%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  <a:p>
                      <a:r>
                        <a:rPr lang="en-US" dirty="0" smtClean="0"/>
                        <a:t>0.3%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203</a:t>
                      </a:r>
                    </a:p>
                    <a:p>
                      <a:r>
                        <a:rPr lang="en-US" dirty="0" smtClean="0"/>
                        <a:t>28.1%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</a:p>
                    <a:p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</a:p>
                    <a:p>
                      <a:r>
                        <a:rPr lang="en-US" dirty="0" smtClean="0"/>
                        <a:t>12.6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1603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Statements Criticizing Lack of Aggression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037313"/>
              </p:ext>
            </p:extLst>
          </p:nvPr>
        </p:nvGraphicFramePr>
        <p:xfrm>
          <a:off x="457200" y="1971038"/>
          <a:ext cx="8229600" cy="159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8148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SportsCenter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NFL</a:t>
                      </a:r>
                      <a:endParaRPr lang="en-US" dirty="0"/>
                    </a:p>
                  </a:txBody>
                  <a:tcPr/>
                </a:tc>
              </a:tr>
              <a:tr h="94910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8289" y="4484363"/>
            <a:ext cx="351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*Wrestling is not used for this table</a:t>
            </a:r>
          </a:p>
        </p:txBody>
      </p:sp>
    </p:spTree>
    <p:extLst>
      <p:ext uri="{BB962C8B-B14F-4D97-AF65-F5344CB8AC3E}">
        <p14:creationId xmlns:p14="http://schemas.microsoft.com/office/powerpoint/2010/main" val="23670559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Should</a:t>
            </a:r>
            <a:r>
              <a:rPr lang="en-US" dirty="0" smtClean="0"/>
              <a:t> be a Killer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Aggression was a constant theme throughout all of the sports programs</a:t>
            </a:r>
          </a:p>
          <a:p>
            <a:pPr marL="0" indent="0">
              <a:buNone/>
            </a:pPr>
            <a:r>
              <a:rPr lang="en-US" dirty="0" smtClean="0"/>
              <a:t>One of the openings in the </a:t>
            </a:r>
            <a:r>
              <a:rPr lang="en-US" i="1" dirty="0" err="1" smtClean="0"/>
              <a:t>SportsCenter</a:t>
            </a:r>
            <a:r>
              <a:rPr lang="en-US" dirty="0" smtClean="0"/>
              <a:t> was Karl Malone being elbowed</a:t>
            </a:r>
          </a:p>
          <a:p>
            <a:pPr marL="0" indent="0">
              <a:buNone/>
            </a:pPr>
            <a:r>
              <a:rPr lang="en-US" dirty="0" smtClean="0"/>
              <a:t>The NFL commentators were “</a:t>
            </a:r>
            <a:r>
              <a:rPr lang="en-US" dirty="0" err="1" smtClean="0"/>
              <a:t>ethusiastically</a:t>
            </a:r>
            <a:r>
              <a:rPr lang="en-US" dirty="0"/>
              <a:t> </a:t>
            </a:r>
            <a:r>
              <a:rPr lang="en-US" dirty="0" smtClean="0"/>
              <a:t>describing” big hits or big blocks.</a:t>
            </a:r>
          </a:p>
          <a:p>
            <a:pPr marL="0" indent="0">
              <a:buNone/>
            </a:pPr>
            <a:r>
              <a:rPr lang="en-US" dirty="0" smtClean="0"/>
              <a:t>They also approved players “strategically” attacking players certain injuries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983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Humorous Discussion of Fights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0237328"/>
              </p:ext>
            </p:extLst>
          </p:nvPr>
        </p:nvGraphicFramePr>
        <p:xfrm>
          <a:off x="457200" y="1600198"/>
          <a:ext cx="8229600" cy="142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62614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SportsCenter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NFL</a:t>
                      </a:r>
                      <a:endParaRPr lang="en-US" dirty="0"/>
                    </a:p>
                  </a:txBody>
                  <a:tcPr/>
                </a:tc>
              </a:tr>
              <a:tr h="866655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BXPqlflwoC2ysyC31DHnPCPiVrTYugJjlsV_gz1yxqLsXvwGfMnLuATtdMMg2beC7jY=s1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060" y="3567609"/>
            <a:ext cx="3484072" cy="274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263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Boys Will be 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“Although reprehensible, is expected”</a:t>
            </a:r>
          </a:p>
          <a:p>
            <a:r>
              <a:rPr lang="en-US" i="1" dirty="0" err="1" smtClean="0"/>
              <a:t>SportsCenter</a:t>
            </a:r>
            <a:r>
              <a:rPr lang="en-US" dirty="0" smtClean="0"/>
              <a:t>- “Could the dominant be soft?”</a:t>
            </a:r>
            <a:endParaRPr lang="en-US" i="1" dirty="0"/>
          </a:p>
        </p:txBody>
      </p:sp>
      <p:pic>
        <p:nvPicPr>
          <p:cNvPr id="6" name="Picture 5" descr="tJsyaEnIhZo8Pa2i1TpsfpcKAIAGqjiDWBXQTzL8gih9iuhbuFAJmOWxQFbDMZ2x_nUJ=s1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04" y="3071552"/>
            <a:ext cx="4127066" cy="274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8" y="1761565"/>
            <a:ext cx="6192679" cy="428961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MN Lynx Broadcaster and Blogger Lea B. Olsen was talking with a journalist about famous WNBA player Brittney </a:t>
            </a:r>
            <a:r>
              <a:rPr lang="en-US" dirty="0" err="1" smtClean="0"/>
              <a:t>Griner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“Women in sports either own who they are like Brittney or conform to this image posing half naked as a women athlete in Maxim mag. because if I do this, no one will question my femininity.”</a:t>
            </a:r>
          </a:p>
          <a:p>
            <a:r>
              <a:rPr lang="en-US" dirty="0" smtClean="0"/>
              <a:t>Being the ‘feminine’ and ‘sexy’ athlete is the only way women athletes seem to get the media coverage they deserve. Thoughts &amp; Feelings?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87" y="2132467"/>
            <a:ext cx="23495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951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on Heroic Nature of Playing Hurt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729264"/>
              </p:ext>
            </p:extLst>
          </p:nvPr>
        </p:nvGraphicFramePr>
        <p:xfrm>
          <a:off x="457200" y="2016888"/>
          <a:ext cx="8229600" cy="1211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03086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SportsCenter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NFL</a:t>
                      </a:r>
                      <a:endParaRPr lang="en-US" dirty="0"/>
                    </a:p>
                  </a:txBody>
                  <a:tcPr/>
                </a:tc>
              </a:tr>
              <a:tr h="707916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9780076015900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29" y="3585053"/>
            <a:ext cx="2944895" cy="284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3716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“playing through pain” was a constant theme in Extreme sports</a:t>
            </a:r>
          </a:p>
          <a:p>
            <a:pPr lvl="1"/>
            <a:r>
              <a:rPr lang="en-US" dirty="0" smtClean="0"/>
              <a:t>One bike competitor was competing with a busted ankle, while another was applauded for coming back 2 weeks after popping his collarbone out</a:t>
            </a:r>
          </a:p>
          <a:p>
            <a:pPr lvl="1"/>
            <a:r>
              <a:rPr lang="en-US" dirty="0" smtClean="0"/>
              <a:t>Former NBS player Isaiah Rider was praised for playing with a knee injury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393" y="4811573"/>
            <a:ext cx="3129200" cy="178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3492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of War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184893"/>
              </p:ext>
            </p:extLst>
          </p:nvPr>
        </p:nvGraphicFramePr>
        <p:xfrm>
          <a:off x="457200" y="1600198"/>
          <a:ext cx="8229600" cy="1032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61"/>
                <a:gridCol w="1315039"/>
                <a:gridCol w="1371600"/>
                <a:gridCol w="1371600"/>
                <a:gridCol w="1518460"/>
                <a:gridCol w="1224740"/>
              </a:tblGrid>
              <a:tr h="423718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SportsCenter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Wrestling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NFL</a:t>
                      </a:r>
                      <a:endParaRPr lang="en-US" dirty="0"/>
                    </a:p>
                  </a:txBody>
                  <a:tcPr/>
                </a:tc>
              </a:tr>
              <a:tr h="60870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imag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62827"/>
            <a:ext cx="3988880" cy="1877120"/>
          </a:xfrm>
          <a:prstGeom prst="rect">
            <a:avLst/>
          </a:prstGeom>
        </p:spPr>
      </p:pic>
      <p:pic>
        <p:nvPicPr>
          <p:cNvPr id="7" name="Picture 6" descr="KuKby8QR-dPkJzzb20p3pvCsDUt1V4o2e_1q0mrK3vw2hZozDAljmLGd53cN4KD0Pdxf=s17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529" y="3162827"/>
            <a:ext cx="3988880" cy="187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6559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Depictions of Guts in Face of Danger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922284"/>
              </p:ext>
            </p:extLst>
          </p:nvPr>
        </p:nvGraphicFramePr>
        <p:xfrm>
          <a:off x="457200" y="2083442"/>
          <a:ext cx="8229600" cy="93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96847">
                <a:tc>
                  <a:txBody>
                    <a:bodyPr/>
                    <a:lstStyle/>
                    <a:p>
                      <a:r>
                        <a:rPr lang="en-US" i="1" dirty="0" err="1" smtClean="0"/>
                        <a:t>SportsCenter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MLB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NFL</a:t>
                      </a:r>
                      <a:endParaRPr lang="en-US" dirty="0"/>
                    </a:p>
                  </a:txBody>
                  <a:tcPr/>
                </a:tc>
              </a:tr>
              <a:tr h="53574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images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965" y="3472404"/>
            <a:ext cx="3371060" cy="314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82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Deeper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found that boys were glorifying a set of relational practices that resist the view of women as fully human.</a:t>
            </a:r>
          </a:p>
          <a:p>
            <a:r>
              <a:rPr lang="en-US" dirty="0" smtClean="0"/>
              <a:t>Masculinity: bravery, risk taking, violence, bodily strength, and heterosexuality </a:t>
            </a:r>
          </a:p>
          <a:p>
            <a:pPr lvl="1"/>
            <a:r>
              <a:rPr lang="en-US" dirty="0" smtClean="0"/>
              <a:t>The insecurities of masculinity in crisis are often tweaked in the commercials</a:t>
            </a:r>
          </a:p>
          <a:p>
            <a:pPr lvl="2"/>
            <a:r>
              <a:rPr lang="en-US" dirty="0" smtClean="0"/>
              <a:t>Weak, dumb, and indecisive men are being eclipsed by strong, smart and decisive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149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Risk Worth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says yes because they get all the glory</a:t>
            </a:r>
          </a:p>
          <a:p>
            <a:r>
              <a:rPr lang="en-US" dirty="0" smtClean="0"/>
              <a:t>Those who don’t take risk are humiliated or ignored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37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Michael </a:t>
            </a:r>
            <a:r>
              <a:rPr lang="en-US" dirty="0"/>
              <a:t>A. </a:t>
            </a:r>
            <a:r>
              <a:rPr lang="en-US" dirty="0" err="1"/>
              <a:t>Messner</a:t>
            </a:r>
            <a:r>
              <a:rPr lang="en-US" dirty="0"/>
              <a:t>, Michele Dunbar and Darnell </a:t>
            </a:r>
            <a:r>
              <a:rPr lang="en-US" dirty="0" smtClean="0"/>
              <a:t>Hunt. “Journal of Sport and Social Issues: The Televised Sports Manhood Formula”. Sage. 2000 24: 380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0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Athletes &amp; Sports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to 2:09</a:t>
            </a:r>
          </a:p>
          <a:p>
            <a:r>
              <a:rPr lang="en-US" dirty="0" smtClean="0"/>
              <a:t>4:03 to 4:48</a:t>
            </a:r>
          </a:p>
          <a:p>
            <a:r>
              <a:rPr lang="pl-PL" dirty="0">
                <a:hlinkClick r:id="rId2"/>
              </a:rPr>
              <a:t>https://www.youtube.com/watch?v=</a:t>
            </a:r>
            <a:r>
              <a:rPr lang="pl-PL" dirty="0" smtClean="0">
                <a:hlinkClick r:id="rId2"/>
              </a:rPr>
              <a:t>DveUbzcBe0A</a:t>
            </a:r>
            <a:endParaRPr lang="pl-P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5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There's </a:t>
            </a:r>
            <a:r>
              <a:rPr lang="en-US" dirty="0" smtClean="0"/>
              <a:t>been a dramatic movement of girls and women into sport over the last 25 </a:t>
            </a:r>
            <a:r>
              <a:rPr lang="en-US" dirty="0" smtClean="0"/>
              <a:t>years, yet, studies have still shown:</a:t>
            </a:r>
          </a:p>
          <a:p>
            <a:pPr marL="0" indent="0" algn="ctr">
              <a:buNone/>
            </a:pPr>
            <a:r>
              <a:rPr lang="en-US" dirty="0" smtClean="0"/>
              <a:t>The quantity of coverage of women’s sports both in TV sports news and highlights remains extremely low</a:t>
            </a:r>
            <a:endParaRPr lang="en-US" dirty="0" smtClean="0"/>
          </a:p>
          <a:p>
            <a:r>
              <a:rPr lang="en-US" dirty="0" smtClean="0"/>
              <a:t>Question: why </a:t>
            </a:r>
            <a:r>
              <a:rPr lang="en-US" dirty="0" smtClean="0"/>
              <a:t>is this social change reflected so unevenly in sports media?</a:t>
            </a:r>
          </a:p>
        </p:txBody>
      </p:sp>
    </p:spTree>
    <p:extLst>
      <p:ext uri="{BB962C8B-B14F-4D97-AF65-F5344CB8AC3E}">
        <p14:creationId xmlns:p14="http://schemas.microsoft.com/office/powerpoint/2010/main" val="1006264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Examples of women features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662069"/>
            <a:ext cx="7570787" cy="464125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following examples that took place within a small time frame are very accurate representations of the larger picture &amp; the </a:t>
            </a:r>
            <a:r>
              <a:rPr lang="en-US" sz="2400" dirty="0" smtClean="0"/>
              <a:t>unfortunate </a:t>
            </a:r>
            <a:r>
              <a:rPr lang="en-US" sz="2400" dirty="0" smtClean="0"/>
              <a:t>truth:</a:t>
            </a:r>
          </a:p>
          <a:p>
            <a:pPr marL="0" indent="0" algn="ctr">
              <a:buNone/>
            </a:pPr>
            <a:r>
              <a:rPr lang="en-US" sz="1400" b="1" i="1" dirty="0" smtClean="0"/>
              <a:t>From July 14</a:t>
            </a:r>
            <a:r>
              <a:rPr lang="en-US" sz="1400" b="1" i="1" baseline="30000" dirty="0" smtClean="0"/>
              <a:t>th</a:t>
            </a:r>
            <a:r>
              <a:rPr lang="en-US" sz="1400" b="1" i="1" dirty="0" smtClean="0"/>
              <a:t>, 1989, to July 25</a:t>
            </a:r>
            <a:r>
              <a:rPr lang="en-US" sz="1400" b="1" i="1" baseline="30000" dirty="0" smtClean="0"/>
              <a:t>th</a:t>
            </a:r>
            <a:r>
              <a:rPr lang="en-US" sz="1400" b="1" i="1" dirty="0" smtClean="0"/>
              <a:t> 1989, (2 week span) females got a total of 4 features</a:t>
            </a:r>
          </a:p>
          <a:p>
            <a:pPr algn="ctr"/>
            <a:r>
              <a:rPr lang="en-US" sz="1800" b="1" i="1" dirty="0" smtClean="0"/>
              <a:t>1. Viewers of L.A. local news affiliates who watched TV sports news broadcasts saw next to no coverage of women’s sports on KNBC, KABC, or KCBS.</a:t>
            </a:r>
          </a:p>
          <a:p>
            <a:pPr algn="ctr"/>
            <a:r>
              <a:rPr lang="en-US" sz="1800" b="1" i="1" dirty="0" smtClean="0"/>
              <a:t>The ONLY glimpse of a female that viewers got was a feature of female spectators – zooming in on a “large-breasted” woman wearing a tank top at the Minnesota Twins baseball game . . .</a:t>
            </a:r>
          </a:p>
          <a:p>
            <a:pPr algn="ctr"/>
            <a:r>
              <a:rPr lang="en-US" sz="1800" b="1" i="1" dirty="0" smtClean="0"/>
              <a:t>. . . During this feature, the commentator said “Isn’t baseball a great sport?”</a:t>
            </a:r>
          </a:p>
        </p:txBody>
      </p:sp>
    </p:spTree>
    <p:extLst>
      <p:ext uri="{BB962C8B-B14F-4D97-AF65-F5344CB8AC3E}">
        <p14:creationId xmlns:p14="http://schemas.microsoft.com/office/powerpoint/2010/main" val="252546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2. In the second feature, golfer Patty Sheehan was humiliated as she was shown driving the ball straight into the water. The commentator spoke along with the footage making fun of her.</a:t>
            </a:r>
          </a:p>
          <a:p>
            <a:r>
              <a:rPr lang="en-US" dirty="0" smtClean="0"/>
              <a:t>This was the second of four female features in two weeks, as well as the only poor hit Sheehan had that day.</a:t>
            </a:r>
          </a:p>
          <a:p>
            <a:r>
              <a:rPr lang="en-US" dirty="0" smtClean="0"/>
              <a:t>This was only fitting that is was featured as a representation of women’s inability to be equal to men in sports.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0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In the third female feature, KABC ended its 11 p.m. show with a segment on the World Series of Pro Beach Volleyball.</a:t>
            </a:r>
          </a:p>
          <a:p>
            <a:r>
              <a:rPr lang="en-US" dirty="0" smtClean="0"/>
              <a:t>The dialogue ended with “…so if you’ve got nothing else to do, cool off tomorrow down at the beach in </a:t>
            </a:r>
            <a:r>
              <a:rPr lang="en-US" dirty="0" err="1" smtClean="0"/>
              <a:t>LongBeach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895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</a:majorFont>
      <a:minorFont>
        <a:latin typeface="Candara"/>
        <a:ea typeface=""/>
        <a:cs typeface=""/>
        <a:font script="Jpan" typeface="メイリオ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321</TotalTime>
  <Words>2048</Words>
  <Application>Microsoft Macintosh PowerPoint</Application>
  <PresentationFormat>On-screen Show (4:3)</PresentationFormat>
  <Paragraphs>278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Infusion</vt:lpstr>
      <vt:lpstr>It’s Dude Time Televised Sports Manhood </vt:lpstr>
      <vt:lpstr>40 percent . . . </vt:lpstr>
      <vt:lpstr>Signs of Inequality</vt:lpstr>
      <vt:lpstr>PowerPoint Presentation</vt:lpstr>
      <vt:lpstr>Female Athletes &amp; Sports Media </vt:lpstr>
      <vt:lpstr>PowerPoint Presentation</vt:lpstr>
      <vt:lpstr>Examples of women features</vt:lpstr>
      <vt:lpstr>PowerPoint Presentation</vt:lpstr>
      <vt:lpstr>PowerPoint Presentation</vt:lpstr>
      <vt:lpstr>Question:</vt:lpstr>
      <vt:lpstr>The Research Begins…</vt:lpstr>
      <vt:lpstr>Research continued…</vt:lpstr>
      <vt:lpstr>PowerPoint Presentation</vt:lpstr>
      <vt:lpstr>Statistics</vt:lpstr>
      <vt:lpstr>The Perceived Message</vt:lpstr>
      <vt:lpstr>Stages of Data Collection and the Results</vt:lpstr>
      <vt:lpstr>News Broadcasting</vt:lpstr>
      <vt:lpstr>From humiliation, to small mentions, to the boot</vt:lpstr>
      <vt:lpstr>Report on Gender Inequality </vt:lpstr>
      <vt:lpstr>The Televised Sports Manhood Formula</vt:lpstr>
      <vt:lpstr>Quick Video!</vt:lpstr>
      <vt:lpstr>The Formula</vt:lpstr>
      <vt:lpstr>Continue</vt:lpstr>
      <vt:lpstr>Question</vt:lpstr>
      <vt:lpstr>Outcome</vt:lpstr>
      <vt:lpstr>Race and Sex of Announcers</vt:lpstr>
      <vt:lpstr>Voice of Authority</vt:lpstr>
      <vt:lpstr>Sex Composition of 722 Commercials</vt:lpstr>
      <vt:lpstr>Continue</vt:lpstr>
      <vt:lpstr>Cont.</vt:lpstr>
      <vt:lpstr>Cont.</vt:lpstr>
      <vt:lpstr>Question</vt:lpstr>
      <vt:lpstr>Instances of Women depicted as Sexy Props</vt:lpstr>
      <vt:lpstr>Keystone </vt:lpstr>
      <vt:lpstr>Racial Composition of 722 Commercials</vt:lpstr>
      <vt:lpstr>Statements Criticizing Lack of Aggression</vt:lpstr>
      <vt:lpstr>Should be a Killer</vt:lpstr>
      <vt:lpstr>Humorous Discussion of Fights</vt:lpstr>
      <vt:lpstr>Boys Will be Boys</vt:lpstr>
      <vt:lpstr>Comments on Heroic Nature of Playing Hurt</vt:lpstr>
      <vt:lpstr>Manliness</vt:lpstr>
      <vt:lpstr>Language of War</vt:lpstr>
      <vt:lpstr>Depictions of Guts in Face of Danger</vt:lpstr>
      <vt:lpstr>Looking Deeper</vt:lpstr>
      <vt:lpstr>Is the Risk Worth it?</vt:lpstr>
      <vt:lpstr>Citation</vt:lpstr>
    </vt:vector>
  </TitlesOfParts>
  <Company>Bishop George Ahr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AlanaFrancesca</dc:creator>
  <cp:lastModifiedBy>AlanaFrancesca</cp:lastModifiedBy>
  <cp:revision>13</cp:revision>
  <dcterms:created xsi:type="dcterms:W3CDTF">2016-11-06T23:25:11Z</dcterms:created>
  <dcterms:modified xsi:type="dcterms:W3CDTF">2016-11-07T04:48:58Z</dcterms:modified>
</cp:coreProperties>
</file>