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31"/>
  </p:normalViewPr>
  <p:slideViewPr>
    <p:cSldViewPr>
      <p:cViewPr varScale="1">
        <p:scale>
          <a:sx n="97" d="100"/>
          <a:sy n="97" d="100"/>
        </p:scale>
        <p:origin x="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F1451-2FAD-9F45-9BD8-46395B4E3216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90D4F-0D9E-A041-9CED-EE6A0CDDE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6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FE62-9470-432A-BCD7-E295BE5BFD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03DE-FE94-47E7-B2A9-229FD734AE9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C5F5-0263-4A35-A66E-F31AE7BF6E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times.com/fashion/la-ig-cardi-b-grammys-kollin-carter-mugler-gown-grammy-awards-20190211-sto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day.com/nationworld-news/20190211/millions-of-americans-could-be-surprised-as-their-tax-refunds-shrink" TargetMode="External"/><Relationship Id="rId2" Type="http://schemas.openxmlformats.org/officeDocument/2006/relationships/hyperlink" Target="https://www.washingtonpost.com/nation/2019/02/09/an-ohio-city-is-ditching-columbus-day-make-election-day-paid-holiday/?utm_term=.3f97dc9b61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register.com/local/article/Danbury-superintendent-posts-about-death-of-13605836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9/02/12/us/politics/mark-kelly-senate-mccain.html?action=click&amp;module=Top%20Stories&amp;pgtype=Homepage" TargetMode="External"/><Relationship Id="rId2" Type="http://schemas.openxmlformats.org/officeDocument/2006/relationships/hyperlink" Target="https://www.nytimes.com/2019/02/12/nyregion/greenwich-suitcase-murder-valerie-reyes.html?action=click&amp;module=Latest&amp;pgtype=Homep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post.com/national/drug-lord-joaquin-el-chapo-guzman-found-guilty-on-all-counts-in-federal-trial/2019/02/12/3260df98-28c3-11e9-b2fc-721718903bfc_story.html?utm_term=.27c005850eb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weather/2019/02/12/mondays-snow-beat-expectations-seattle-this-month-is-now-its-snowiest-years/?utm_term=.9d84c61ee037" TargetMode="External"/><Relationship Id="rId2" Type="http://schemas.openxmlformats.org/officeDocument/2006/relationships/hyperlink" Target="https://www.chicagotribune.com/news/local/breaking/ct-biz-lake-shore-drive-bridge-reopens-20190212-stor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verge.com/2019/2/12/18222072/polar-bear-invasion-novaya-zemlya-russia-garbage-climate-chan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News Values &amp; News Elements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COM140</a:t>
            </a:r>
          </a:p>
          <a:p>
            <a:r>
              <a:rPr lang="en-US" sz="1800" dirty="0"/>
              <a:t>Spring 2019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080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about “process.” </a:t>
            </a:r>
            <a:r>
              <a:rPr lang="en-US" i="1" dirty="0"/>
              <a:t>How did this happen? </a:t>
            </a:r>
            <a:r>
              <a:rPr lang="en-US" dirty="0"/>
              <a:t>	</a:t>
            </a:r>
          </a:p>
          <a:p>
            <a:r>
              <a:rPr lang="en-US" dirty="0">
                <a:hlinkClick r:id="rId2"/>
              </a:rPr>
              <a:t>The story behind how </a:t>
            </a:r>
            <a:r>
              <a:rPr lang="en-US" dirty="0" err="1">
                <a:hlinkClick r:id="rId2"/>
              </a:rPr>
              <a:t>Cardi</a:t>
            </a:r>
            <a:r>
              <a:rPr lang="en-US" dirty="0">
                <a:hlinkClick r:id="rId2"/>
              </a:rPr>
              <a:t> B ended up in that half-shell-inspired Mugler gown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9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/>
              <a:t>What is “news?”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b="1" dirty="0"/>
          </a:p>
          <a:p>
            <a:pPr algn="ctr"/>
            <a:r>
              <a:rPr lang="en-US" b="1" i="1" dirty="0"/>
              <a:t>Journalism</a:t>
            </a:r>
            <a:r>
              <a:rPr lang="en-US" b="1" dirty="0"/>
              <a:t> is the exercise of judgment and discretion by people trained to organize information in a way that makes it meaningful to specific audiences.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There is a need for journalists who understand how to turn information into news.</a:t>
            </a:r>
          </a:p>
          <a:p>
            <a:pPr algn="ctr"/>
            <a:endParaRPr lang="en-US" b="1" dirty="0"/>
          </a:p>
          <a:p>
            <a:pPr algn="ctr"/>
            <a:r>
              <a:rPr lang="en-US" b="1" i="1" dirty="0"/>
              <a:t>News</a:t>
            </a:r>
            <a:r>
              <a:rPr lang="en-US" b="1" dirty="0"/>
              <a:t>: It’s true, it’s new, it matters to you and your audience. And it’s </a:t>
            </a:r>
            <a:r>
              <a:rPr lang="en-US" b="1" i="1" dirty="0"/>
              <a:t>information that does something</a:t>
            </a:r>
            <a:r>
              <a:rPr lang="en-US" b="1" dirty="0"/>
              <a:t>.</a:t>
            </a:r>
          </a:p>
          <a:p>
            <a:pPr algn="ctr"/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8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/>
              <a:t>NEWS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400" b="1" dirty="0">
                <a:solidFill>
                  <a:srgbClr val="FF0000"/>
                </a:solidFill>
              </a:rPr>
              <a:t>Timeliness	5. Prominence</a:t>
            </a:r>
          </a:p>
          <a:p>
            <a:pPr marL="342900" indent="-342900">
              <a:buAutoNum type="arabicPeriod"/>
            </a:pPr>
            <a:r>
              <a:rPr lang="en-US" sz="4400" b="1" dirty="0">
                <a:solidFill>
                  <a:srgbClr val="FF0000"/>
                </a:solidFill>
              </a:rPr>
              <a:t>Proximity		6. Conflict</a:t>
            </a:r>
          </a:p>
          <a:p>
            <a:pPr marL="342900" indent="-342900">
              <a:buAutoNum type="arabicPeriod"/>
            </a:pPr>
            <a:r>
              <a:rPr lang="en-US" sz="4400" b="1" dirty="0">
                <a:solidFill>
                  <a:srgbClr val="FF0000"/>
                </a:solidFill>
              </a:rPr>
              <a:t>Impact		7. Novelty</a:t>
            </a:r>
          </a:p>
          <a:p>
            <a:pPr marL="342900" indent="-342900">
              <a:buAutoNum type="arabicPeriod"/>
            </a:pPr>
            <a:r>
              <a:rPr lang="en-US" sz="4400" b="1" dirty="0">
                <a:solidFill>
                  <a:srgbClr val="FF0000"/>
                </a:solidFill>
              </a:rPr>
              <a:t>Magnitude	8. Emotional 					    Appeal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220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/>
              <a:t>NEWS VALUE </a:t>
            </a:r>
            <a:r>
              <a:rPr lang="en-US" sz="2400" b="1" dirty="0"/>
              <a:t>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/>
              <a:t>How does </a:t>
            </a:r>
            <a:r>
              <a:rPr lang="en-US" sz="3600" i="1" dirty="0"/>
              <a:t>news value </a:t>
            </a:r>
            <a:r>
              <a:rPr lang="en-US" sz="3600" dirty="0"/>
              <a:t>manifest itself in how we tell the story? 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b="1" dirty="0"/>
              <a:t>Examples: </a:t>
            </a:r>
            <a:r>
              <a:rPr lang="en-US" sz="2400" dirty="0"/>
              <a:t>Let’s look at some of Tuesday’s headlines.</a:t>
            </a:r>
          </a:p>
          <a:p>
            <a:r>
              <a:rPr lang="en-US" sz="2000" dirty="0"/>
              <a:t>"</a:t>
            </a:r>
            <a:r>
              <a:rPr lang="en-US" sz="2000" dirty="0">
                <a:hlinkClick r:id="rId2"/>
              </a:rPr>
              <a:t>An Ohio city is ditching Columbus Day to make Election Day a paid holiday</a:t>
            </a:r>
            <a:r>
              <a:rPr lang="en-US" sz="2000" dirty="0"/>
              <a:t>" -- </a:t>
            </a:r>
            <a:r>
              <a:rPr lang="en-US" sz="2000" i="1" dirty="0"/>
              <a:t>Washington Post</a:t>
            </a:r>
          </a:p>
          <a:p>
            <a:r>
              <a:rPr lang="en-US" sz="2000" dirty="0"/>
              <a:t>"</a:t>
            </a:r>
            <a:r>
              <a:rPr lang="en-US" sz="2000" dirty="0">
                <a:hlinkClick r:id="rId3"/>
              </a:rPr>
              <a:t>Millions of Americans could be surprised as their tax refunds shrink</a:t>
            </a:r>
            <a:r>
              <a:rPr lang="en-US" sz="2000" dirty="0"/>
              <a:t>" -- </a:t>
            </a:r>
            <a:r>
              <a:rPr lang="en-US" sz="2000" i="1" dirty="0"/>
              <a:t>Washington Post</a:t>
            </a:r>
          </a:p>
          <a:p>
            <a:r>
              <a:rPr lang="en-US" sz="2000" dirty="0"/>
              <a:t>"</a:t>
            </a:r>
            <a:r>
              <a:rPr lang="en-US" sz="2000" dirty="0">
                <a:hlinkClick r:id="rId4"/>
              </a:rPr>
              <a:t>Danbury student's suicide sets off social media firestorm</a:t>
            </a:r>
            <a:r>
              <a:rPr lang="en-US" sz="2000" dirty="0"/>
              <a:t>" -- </a:t>
            </a:r>
            <a:r>
              <a:rPr lang="en-US" sz="2000" i="1" dirty="0"/>
              <a:t>New Haven Register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68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7200" b="1" dirty="0"/>
            </a:br>
            <a:r>
              <a:rPr lang="en-US" sz="7200" b="1" dirty="0"/>
              <a:t>NEWS ELEMENTS</a:t>
            </a:r>
            <a:br>
              <a:rPr lang="en-US" sz="2400" b="1" dirty="0"/>
            </a:br>
            <a:r>
              <a:rPr lang="en-US" sz="2400" b="1" i="1" dirty="0"/>
              <a:t>The basic building blocks to the story</a:t>
            </a:r>
            <a:br>
              <a:rPr lang="en-US" sz="7200" b="1" dirty="0"/>
            </a:b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03725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3600" b="1" dirty="0">
                <a:solidFill>
                  <a:srgbClr val="FF0000"/>
                </a:solidFill>
              </a:rPr>
              <a:t>Who? What? When? Where? Why? How?</a:t>
            </a:r>
          </a:p>
          <a:p>
            <a:pPr marL="342900" indent="-342900" algn="ctr"/>
            <a:endParaRPr lang="en-US" sz="3600" dirty="0"/>
          </a:p>
          <a:p>
            <a:pPr marL="342900" indent="-342900" algn="ctr"/>
            <a:r>
              <a:rPr lang="en-US" sz="3600" dirty="0"/>
              <a:t>Today, journalists don’t just answer these questions in text, but they have an “unprecedented array of storytelling techniques from which to choose—and an unprecedented burden to choose their techniques wisely.”</a:t>
            </a:r>
          </a:p>
          <a:p>
            <a:pPr marL="342900" indent="-342900" algn="ctr"/>
            <a:endParaRPr lang="en-US" sz="3600" dirty="0"/>
          </a:p>
          <a:p>
            <a:pPr marL="342900" indent="-342900" algn="ct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1455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WHO?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24384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/>
              <a:t>Headlines from Wednesday</a:t>
            </a:r>
          </a:p>
          <a:p>
            <a:pPr lvl="1">
              <a:buFontTx/>
              <a:buChar char="•"/>
            </a:pPr>
            <a:r>
              <a:rPr lang="en-US" dirty="0">
                <a:hlinkClick r:id="rId2"/>
              </a:rPr>
              <a:t>Ex-boyfriend arrested in death of woman found in suitcase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>
                <a:hlinkClick r:id="rId3"/>
              </a:rPr>
              <a:t>Mark Kelly to run for senate in Arizona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1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An action, or a phenomenon, or an object.</a:t>
            </a:r>
          </a:p>
          <a:p>
            <a:pPr>
              <a:buNone/>
            </a:pPr>
            <a:endParaRPr lang="en-US" i="1" dirty="0"/>
          </a:p>
          <a:p>
            <a:r>
              <a:rPr lang="en-US" dirty="0">
                <a:hlinkClick r:id="rId2"/>
              </a:rPr>
              <a:t>‘El Chapo’ found guilty on all counts in federal trial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WHEN? &amp;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Lake Shore Drive bridge opens in time for Thursday evening rush hour</a:t>
            </a:r>
            <a:endParaRPr lang="en-US" dirty="0"/>
          </a:p>
          <a:p>
            <a:r>
              <a:rPr lang="en-US" dirty="0">
                <a:hlinkClick r:id="rId3"/>
              </a:rPr>
              <a:t>Monday’s snow beat expectations in Seattle, and this month is the snowiest in 50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0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For ‘Why?’, we look to contextual stories, explanatory pieces, analysis and opinions.</a:t>
            </a:r>
          </a:p>
          <a:p>
            <a:r>
              <a:rPr lang="en-US" b="1" dirty="0">
                <a:hlinkClick r:id="rId2"/>
              </a:rPr>
              <a:t>Why polar bears invaded a Russian town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741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292</Words>
  <Application>Microsoft Macintosh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News Values &amp; News Elements</vt:lpstr>
      <vt:lpstr>What is “news?”</vt:lpstr>
      <vt:lpstr>NEWS VALUE</vt:lpstr>
      <vt:lpstr>NEWS VALUE (cont)</vt:lpstr>
      <vt:lpstr> NEWS ELEMENTS The basic building blocks to the story </vt:lpstr>
      <vt:lpstr>WHO? </vt:lpstr>
      <vt:lpstr>WHAT?</vt:lpstr>
      <vt:lpstr>WHEN? &amp; WHERE?</vt:lpstr>
      <vt:lpstr>WHY?</vt:lpstr>
      <vt:lpstr>HOW?</vt:lpstr>
    </vt:vector>
  </TitlesOfParts>
  <Company>Ohio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UserOne</dc:creator>
  <cp:lastModifiedBy>Microsoft Office User</cp:lastModifiedBy>
  <cp:revision>15</cp:revision>
  <dcterms:created xsi:type="dcterms:W3CDTF">2011-01-05T14:53:32Z</dcterms:created>
  <dcterms:modified xsi:type="dcterms:W3CDTF">2019-02-12T22:18:44Z</dcterms:modified>
</cp:coreProperties>
</file>