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81c3860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81c3860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81c3860e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b81c3860e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81c3860ed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b81c3860e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81c3860ed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81c3860ed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81c3860e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81c3860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b81c3860ed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b81c3860ed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81c3860ed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81c3860ed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81c3860ed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81c3860ed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81c3860ed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81c3860e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81c3860e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81c3860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81c3860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81c3860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playspent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eal.fun/printing-mone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hyperlink" Target="https://www.cnn.com/2023/10/31/us/us-racial-wealth-gap-reaj/inde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www.pewresearch.org/short-reads/2023/03/01/gender-pay-gap-fact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Capitalism and Class Structure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Christian Beane and Peter Howarth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Problems Faced Today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1999, the federal minimum wage was $5.15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Today, the federal minimum wage is $7.25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$5.15 </a:t>
            </a:r>
            <a:r>
              <a:rPr lang="en"/>
              <a:t>calculated</a:t>
            </a:r>
            <a:r>
              <a:rPr lang="en"/>
              <a:t> for inflation to 2023 is worth, $9.42.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raise in minimum wage has not properly reflected the rise of inflation.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According to Forbes, the </a:t>
            </a:r>
            <a:r>
              <a:rPr lang="en"/>
              <a:t>average monthly rent is $1,372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40 hours a week at a minimum wage of $7.25 would earn you $1,260 monthly pre tax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this math, someone working a minimum wage job would not be able to afford rent, not even taking into consideration the cost for utilities, food or transportation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Representations of Poverty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/>
              <a:t>caricaturing</a:t>
            </a:r>
            <a:r>
              <a:rPr lang="en"/>
              <a:t> of class for desired outcomes: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Comedy: </a:t>
            </a:r>
            <a:r>
              <a:rPr i="1" lang="en"/>
              <a:t>The Simple Life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Commercial gain: Jeff Foxworthy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Portrayals of </a:t>
            </a:r>
            <a:r>
              <a:rPr i="1" lang="en"/>
              <a:t>why</a:t>
            </a:r>
            <a:r>
              <a:rPr lang="en"/>
              <a:t> those are in poverty situations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Usually self-inflicted: drug use, alcoholism, criminal activity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Doesn’t show: poor city/state infrastructure, degradation of welfare programs, and many of the day-to-day choices detailed by Ehrenreich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Focusing instead on the (desirable) middle class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That’s where the </a:t>
            </a:r>
            <a:r>
              <a:rPr lang="en"/>
              <a:t>money</a:t>
            </a:r>
            <a:r>
              <a:rPr lang="en"/>
              <a:t> is!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4294967295" type="body"/>
          </p:nvPr>
        </p:nvSpPr>
        <p:spPr>
          <a:xfrm>
            <a:off x="311700" y="902250"/>
            <a:ext cx="8520600" cy="33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4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www.playspent.org</a:t>
            </a:r>
            <a:r>
              <a:rPr lang="en" sz="4400">
                <a:solidFill>
                  <a:schemeClr val="lt1"/>
                </a:solidFill>
              </a:rPr>
              <a:t>   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4294967295" type="body"/>
          </p:nvPr>
        </p:nvSpPr>
        <p:spPr>
          <a:xfrm>
            <a:off x="311700" y="902250"/>
            <a:ext cx="8520600" cy="33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https://neal.fun/printing-money/</a:t>
            </a:r>
            <a:r>
              <a:rPr lang="en" sz="4400">
                <a:solidFill>
                  <a:srgbClr val="FFFFFF"/>
                </a:solidFill>
              </a:rPr>
              <a:t> </a:t>
            </a:r>
            <a:endParaRPr sz="4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Gap Between the Upper and Lower Class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311700" y="1229875"/>
            <a:ext cx="8520600" cy="39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Near the year 2000, the productivity of companies started to skyrocket compared to the past few years, but not everyone benefited from this surge.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2000-2006, income </a:t>
            </a:r>
            <a:r>
              <a:rPr lang="en"/>
              <a:t>distribution</a:t>
            </a:r>
            <a:r>
              <a:rPr lang="en"/>
              <a:t> only rose 1% for the middle class, compared to the 6% increase from 1995-2000.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many jobs going abroad, companies were able to spend less on labor while maintaining their profits.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Instead of the rich get richer and the poor get poorer, the middle and lower classes maintain somewhat of a status quo while the rich continue to get richer.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of aggregate income in 1980 and 2004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229875"/>
            <a:ext cx="2780400" cy="39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top 1%</a:t>
            </a:r>
            <a:endParaRPr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1980: 8%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2004: 16%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top 0.1%</a:t>
            </a:r>
            <a:endParaRPr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1980: 2%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2004: 7%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top 14,000</a:t>
            </a:r>
            <a:endParaRPr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1980: 0.65%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2004: 2.87%</a:t>
            </a:r>
            <a:endParaRPr sz="1500"/>
          </a:p>
        </p:txBody>
      </p:sp>
      <p:grpSp>
        <p:nvGrpSpPr>
          <p:cNvPr id="104" name="Google Shape;104;p16"/>
          <p:cNvGrpSpPr/>
          <p:nvPr/>
        </p:nvGrpSpPr>
        <p:grpSpPr>
          <a:xfrm>
            <a:off x="3369750" y="1369488"/>
            <a:ext cx="2404501" cy="2404513"/>
            <a:chOff x="3369750" y="1369488"/>
            <a:chExt cx="2404501" cy="2404513"/>
          </a:xfrm>
        </p:grpSpPr>
        <p:pic>
          <p:nvPicPr>
            <p:cNvPr id="105" name="Google Shape;105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69750" y="1369488"/>
              <a:ext cx="2404500" cy="2404500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06" name="Google Shape;106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9750" y="1369500"/>
              <a:ext cx="2404501" cy="2404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6"/>
          <p:cNvSpPr txBox="1"/>
          <p:nvPr>
            <p:ph type="title"/>
          </p:nvPr>
        </p:nvSpPr>
        <p:spPr>
          <a:xfrm>
            <a:off x="3199800" y="3877100"/>
            <a:ext cx="2744400" cy="4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chemeClr val="dk2"/>
                </a:solidFill>
              </a:rPr>
              <a:t>essentially the anti-Robin Hood, in which the rich get richer</a:t>
            </a:r>
            <a:endParaRPr i="1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other gaps?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9025"/>
            <a:ext cx="8520600" cy="2625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>
            <p:ph type="title"/>
          </p:nvPr>
        </p:nvSpPr>
        <p:spPr>
          <a:xfrm>
            <a:off x="311700" y="3909775"/>
            <a:ext cx="7905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source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700" y="378638"/>
            <a:ext cx="6060602" cy="4081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8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21" name="Google Shape;121;p1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8"/>
          <p:cNvSpPr txBox="1"/>
          <p:nvPr>
            <p:ph type="title"/>
          </p:nvPr>
        </p:nvSpPr>
        <p:spPr>
          <a:xfrm>
            <a:off x="311700" y="3909775"/>
            <a:ext cx="790500" cy="4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source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Role of Technology and Offshoring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Technology eliminates simple jobs that can be computerized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Offshoring takes away jobs that can be minimized down to following a script or rules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both cases, companies pay their workers less, all while maintaining their income. </a:t>
            </a: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70200"/>
            <a:ext cx="4488474" cy="27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Nickel and Dimed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Journalist, Barbara Ehrenreich went undercover in three American cities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Key West, Florida; Portland, Maine and Minneapolis, Minnesota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Worked minimum-wage jobs in each 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Learned about the everyday sacrifices and decisions those in poverty have to make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Paying more to live closer to work or saving money by commuting farther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Selling your car to commute by bike or public transit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Key Takeaways</a:t>
            </a:r>
            <a:endParaRPr sz="2700"/>
          </a:p>
        </p:txBody>
      </p:sp>
      <p:sp>
        <p:nvSpPr>
          <p:cNvPr id="145" name="Google Shape;145;p21"/>
          <p:cNvSpPr txBox="1"/>
          <p:nvPr>
            <p:ph idx="4294967295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Employers will offer many free “benefits” – merchandise discounts, free food, travel stipends – rather than raises as they’re </a:t>
            </a:r>
            <a:r>
              <a:rPr lang="en">
                <a:solidFill>
                  <a:schemeClr val="lt1"/>
                </a:solidFill>
              </a:rPr>
              <a:t>easier to take away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</a:t>
            </a:r>
            <a:r>
              <a:rPr b="1" lang="en">
                <a:solidFill>
                  <a:schemeClr val="lt1"/>
                </a:solidFill>
              </a:rPr>
              <a:t>“money taboo”</a:t>
            </a:r>
            <a:r>
              <a:rPr lang="en">
                <a:solidFill>
                  <a:schemeClr val="lt1"/>
                </a:solidFill>
              </a:rPr>
              <a:t> discourages workers from sharing salary information, restricting mobility in the job market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b="1" lang="en" sz="1800">
                <a:solidFill>
                  <a:schemeClr val="lt1"/>
                </a:solidFill>
              </a:rPr>
              <a:t>Workplace authoritarianism</a:t>
            </a:r>
            <a:r>
              <a:rPr lang="en" sz="1800">
                <a:solidFill>
                  <a:schemeClr val="lt1"/>
                </a:solidFill>
              </a:rPr>
              <a:t> also keeps morale low, making workers believe they have little self-worth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