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Average"/>
      <p:regular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verage-regular.fntdata"/><Relationship Id="rId11" Type="http://schemas.openxmlformats.org/officeDocument/2006/relationships/slide" Target="slides/slide6.xml"/><Relationship Id="rId22" Type="http://schemas.openxmlformats.org/officeDocument/2006/relationships/font" Target="fonts/Oswald-bold.fntdata"/><Relationship Id="rId10" Type="http://schemas.openxmlformats.org/officeDocument/2006/relationships/slide" Target="slides/slide5.xml"/><Relationship Id="rId21"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5f0dee124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b5f0dee124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5f0dee124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5f0dee124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Lily: look at my notes I made on my word doc </a:t>
            </a:r>
            <a:endParaRPr/>
          </a:p>
          <a:p>
            <a:pPr indent="0" lvl="0" marL="0" rtl="0" algn="l">
              <a:spcBef>
                <a:spcPts val="0"/>
              </a:spcBef>
              <a:spcAft>
                <a:spcPts val="0"/>
              </a:spcAft>
              <a:buNone/>
            </a:pPr>
            <a:r>
              <a:rPr lang="en"/>
              <a:t>Golibe: Talk about Derivatives and Futures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5f0dee124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5f0dee124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about profit - come back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5f0dee124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5f0dee124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Feudalism(lily):  </a:t>
            </a:r>
            <a:r>
              <a:rPr lang="en" sz="1200">
                <a:solidFill>
                  <a:srgbClr val="4D5156"/>
                </a:solidFill>
                <a:highlight>
                  <a:srgbClr val="FFFFFF"/>
                </a:highlight>
                <a:latin typeface="Roboto"/>
                <a:ea typeface="Roboto"/>
                <a:cs typeface="Roboto"/>
                <a:sym typeface="Roboto"/>
              </a:rPr>
              <a:t>Feudalism was a system in which people were given land and protection by people of higher rank, and worked and fought for them in return.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5f0dee12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5f0dee12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5f0dee124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5f0dee124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transformation problem - was that in restricting and replacing the market provision of the goods and services it was weakening the central mechanism of a </a:t>
            </a:r>
            <a:r>
              <a:rPr lang="en"/>
              <a:t>capitalist</a:t>
            </a:r>
            <a:r>
              <a:rPr lang="en"/>
              <a:t> economy.</a:t>
            </a:r>
            <a:br>
              <a:rPr lang="en"/>
            </a:br>
            <a:br>
              <a:rPr lang="en"/>
            </a:br>
            <a:r>
              <a:rPr lang="en"/>
              <a:t>Second transformation - the no rolling back state for market mechanisms could only operate in the context of state intervention and regulation.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5f0dee124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5f0dee124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5f0dee124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5f0dee124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global aspect is the telework -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5f0dee124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5f0dee124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reate.kahoot.it/details/22a07b93-7452-4e1c-b87c-de80b3689d01"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Capitalism</a:t>
            </a:r>
            <a:r>
              <a:rPr lang="en"/>
              <a:t> </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Lily and Golibe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idx="1" type="body"/>
          </p:nvPr>
        </p:nvSpPr>
        <p:spPr>
          <a:xfrm>
            <a:off x="311688" y="3421800"/>
            <a:ext cx="8520600" cy="1721700"/>
          </a:xfrm>
          <a:prstGeom prst="rect">
            <a:avLst/>
          </a:prstGeom>
        </p:spPr>
        <p:txBody>
          <a:bodyPr anchorCtr="0" anchor="t" bIns="91425" lIns="91425" spcFirstLastPara="1" rIns="91425" wrap="square" tIns="91425">
            <a:normAutofit fontScale="40000" lnSpcReduction="20000"/>
          </a:bodyPr>
          <a:lstStyle/>
          <a:p>
            <a:pPr indent="0" lvl="0" marL="0" rtl="0" algn="ctr">
              <a:spcBef>
                <a:spcPts val="0"/>
              </a:spcBef>
              <a:spcAft>
                <a:spcPts val="0"/>
              </a:spcAft>
              <a:buNone/>
            </a:pPr>
            <a:r>
              <a:rPr lang="en" sz="3961"/>
              <a:t>Please bring out your phones and get ready to scan the barcode and enter the pin.</a:t>
            </a:r>
            <a:br>
              <a:rPr lang="en" sz="3961"/>
            </a:br>
            <a:r>
              <a:rPr lang="en" sz="3961"/>
              <a:t>Time to test your knowledge.</a:t>
            </a:r>
            <a:br>
              <a:rPr lang="en" sz="3961"/>
            </a:br>
            <a:br>
              <a:rPr lang="en" sz="3961"/>
            </a:br>
            <a:r>
              <a:rPr lang="en" sz="3961" u="sng">
                <a:solidFill>
                  <a:schemeClr val="accent5"/>
                </a:solidFill>
                <a:hlinkClick r:id="rId3">
                  <a:extLst>
                    <a:ext uri="{A12FA001-AC4F-418D-AE19-62706E023703}">
                      <ahyp:hlinkClr val="tx"/>
                    </a:ext>
                  </a:extLst>
                </a:hlinkClick>
              </a:rPr>
              <a:t>https://create.kahoot.it/details/22a07b93-7452-4e1c-b87c-de80b3689d01</a:t>
            </a:r>
            <a:endParaRPr sz="3961"/>
          </a:p>
          <a:p>
            <a:pPr indent="0" lvl="0" marL="0" rtl="0" algn="ctr">
              <a:spcBef>
                <a:spcPts val="1200"/>
              </a:spcBef>
              <a:spcAft>
                <a:spcPts val="0"/>
              </a:spcAft>
              <a:buNone/>
            </a:pPr>
            <a:r>
              <a:t/>
            </a:r>
            <a:endParaRPr/>
          </a:p>
          <a:p>
            <a:pPr indent="0" lvl="0" marL="0" rtl="0" algn="ctr">
              <a:spcBef>
                <a:spcPts val="1200"/>
              </a:spcBef>
              <a:spcAft>
                <a:spcPts val="1200"/>
              </a:spcAft>
              <a:buNone/>
            </a:pPr>
            <a:r>
              <a:t/>
            </a:r>
            <a:endParaRPr/>
          </a:p>
        </p:txBody>
      </p:sp>
      <p:pic>
        <p:nvPicPr>
          <p:cNvPr id="135" name="Google Shape;135;p22"/>
          <p:cNvPicPr preferRelativeResize="0"/>
          <p:nvPr/>
        </p:nvPicPr>
        <p:blipFill>
          <a:blip r:embed="rId4">
            <a:alphaModFix/>
          </a:blip>
          <a:stretch>
            <a:fillRect/>
          </a:stretch>
        </p:blipFill>
        <p:spPr>
          <a:xfrm>
            <a:off x="1742787" y="261425"/>
            <a:ext cx="5658424" cy="300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Capitalism </a:t>
            </a:r>
            <a:endParaRPr/>
          </a:p>
        </p:txBody>
      </p:sp>
      <p:sp>
        <p:nvSpPr>
          <p:cNvPr id="66" name="Google Shape;66;p14"/>
          <p:cNvSpPr txBox="1"/>
          <p:nvPr>
            <p:ph idx="1" type="body"/>
          </p:nvPr>
        </p:nvSpPr>
        <p:spPr>
          <a:xfrm>
            <a:off x="397350" y="1225375"/>
            <a:ext cx="8520600" cy="2917500"/>
          </a:xfrm>
          <a:prstGeom prst="rect">
            <a:avLst/>
          </a:prstGeom>
        </p:spPr>
        <p:txBody>
          <a:bodyPr anchorCtr="0" anchor="t" bIns="91425" lIns="91425" spcFirstLastPara="1" rIns="91425" wrap="square" tIns="91425">
            <a:normAutofit fontScale="92500" lnSpcReduction="20000"/>
          </a:bodyPr>
          <a:lstStyle/>
          <a:p>
            <a:pPr indent="0" lvl="0" marL="1828800" rtl="0" algn="l">
              <a:spcBef>
                <a:spcPts val="0"/>
              </a:spcBef>
              <a:spcAft>
                <a:spcPts val="1200"/>
              </a:spcAft>
              <a:buNone/>
            </a:pPr>
            <a:r>
              <a:rPr lang="en" sz="1900" u="sng">
                <a:solidFill>
                  <a:srgbClr val="FFFFFF"/>
                </a:solidFill>
              </a:rPr>
              <a:t>Kids definition</a:t>
            </a:r>
            <a:r>
              <a:rPr lang="en" sz="1900">
                <a:solidFill>
                  <a:srgbClr val="FFFFFF"/>
                </a:solidFill>
              </a:rPr>
              <a:t>: </a:t>
            </a:r>
            <a:br>
              <a:rPr lang="en">
                <a:solidFill>
                  <a:srgbClr val="FFFFFF"/>
                </a:solidFill>
              </a:rPr>
            </a:br>
            <a:r>
              <a:rPr lang="en">
                <a:solidFill>
                  <a:srgbClr val="FFFFFF"/>
                </a:solidFill>
              </a:rPr>
              <a:t>Capitalism is an </a:t>
            </a:r>
            <a:r>
              <a:rPr i="1" lang="en">
                <a:solidFill>
                  <a:srgbClr val="FFFFFF"/>
                </a:solidFill>
              </a:rPr>
              <a:t>economic system.</a:t>
            </a:r>
            <a:r>
              <a:rPr lang="en">
                <a:solidFill>
                  <a:srgbClr val="FFFFFF"/>
                </a:solidFill>
              </a:rPr>
              <a:t> Meaning, it is a system for dealing with money and wealth. In a capitalist country, citizens, not governments, own and run companies. These companies compete with other companies for business. They decide which goods and services to provide. They also decide how much to charge for the goods and services and where to sell them. Companies do all these things to make money for their owners. </a:t>
            </a:r>
            <a:br>
              <a:rPr lang="en">
                <a:solidFill>
                  <a:srgbClr val="FFFFFF"/>
                </a:solidFill>
              </a:rPr>
            </a:br>
            <a:br>
              <a:rPr lang="en">
                <a:solidFill>
                  <a:srgbClr val="FFFFFF"/>
                </a:solidFill>
              </a:rPr>
            </a:br>
            <a:r>
              <a:rPr lang="en">
                <a:solidFill>
                  <a:srgbClr val="FFFFFF"/>
                </a:solidFill>
              </a:rPr>
              <a:t>People who use their money to start or to run companies are called capitalists.</a:t>
            </a:r>
            <a:endParaRPr>
              <a:solidFill>
                <a:srgbClr val="FFFFFF"/>
              </a:solidFill>
            </a:endParaRPr>
          </a:p>
        </p:txBody>
      </p:sp>
      <p:pic>
        <p:nvPicPr>
          <p:cNvPr id="67" name="Google Shape;67;p14"/>
          <p:cNvPicPr preferRelativeResize="0"/>
          <p:nvPr/>
        </p:nvPicPr>
        <p:blipFill rotWithShape="1">
          <a:blip r:embed="rId3">
            <a:alphaModFix/>
          </a:blip>
          <a:srcRect b="11638" l="25114" r="26559" t="10351"/>
          <a:stretch/>
        </p:blipFill>
        <p:spPr>
          <a:xfrm>
            <a:off x="397350" y="1225374"/>
            <a:ext cx="1668201" cy="2692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East Indiaman </a:t>
            </a:r>
            <a:endParaRPr/>
          </a:p>
        </p:txBody>
      </p:sp>
      <p:sp>
        <p:nvSpPr>
          <p:cNvPr id="73" name="Google Shape;73;p15"/>
          <p:cNvSpPr txBox="1"/>
          <p:nvPr>
            <p:ph idx="1" type="body"/>
          </p:nvPr>
        </p:nvSpPr>
        <p:spPr>
          <a:xfrm>
            <a:off x="311700" y="1152475"/>
            <a:ext cx="8520600" cy="85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Back in </a:t>
            </a:r>
            <a:r>
              <a:rPr b="1" lang="en">
                <a:solidFill>
                  <a:schemeClr val="dk1"/>
                </a:solidFill>
              </a:rPr>
              <a:t>1601</a:t>
            </a:r>
            <a:r>
              <a:rPr lang="en">
                <a:solidFill>
                  <a:schemeClr val="dk1"/>
                </a:solidFill>
              </a:rPr>
              <a:t> the first successful venture was made by the English East India </a:t>
            </a:r>
            <a:r>
              <a:rPr lang="en">
                <a:solidFill>
                  <a:schemeClr val="dk1"/>
                </a:solidFill>
              </a:rPr>
              <a:t>company</a:t>
            </a:r>
            <a:r>
              <a:rPr lang="en">
                <a:solidFill>
                  <a:schemeClr val="dk1"/>
                </a:solidFill>
              </a:rPr>
              <a:t> with its 4 ships </a:t>
            </a:r>
            <a:r>
              <a:rPr lang="en" sz="1200">
                <a:solidFill>
                  <a:schemeClr val="dk1"/>
                </a:solidFill>
                <a:latin typeface="Times New Roman"/>
                <a:ea typeface="Times New Roman"/>
                <a:cs typeface="Times New Roman"/>
                <a:sym typeface="Times New Roman"/>
              </a:rPr>
              <a:t> </a:t>
            </a:r>
            <a:r>
              <a:rPr lang="en">
                <a:solidFill>
                  <a:schemeClr val="dk1"/>
                </a:solidFill>
              </a:rPr>
              <a:t>Ascension, Dragon, Hector, and Susan with a cargo mainly of pepper.</a:t>
            </a:r>
            <a:endParaRPr b="1">
              <a:solidFill>
                <a:schemeClr val="dk1"/>
              </a:solidFill>
            </a:endParaRPr>
          </a:p>
        </p:txBody>
      </p:sp>
      <p:sp>
        <p:nvSpPr>
          <p:cNvPr id="74" name="Google Shape;74;p15"/>
          <p:cNvSpPr/>
          <p:nvPr/>
        </p:nvSpPr>
        <p:spPr>
          <a:xfrm>
            <a:off x="311700" y="2894800"/>
            <a:ext cx="1678800" cy="167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75" name="Google Shape;75;p15"/>
          <p:cNvSpPr txBox="1"/>
          <p:nvPr/>
        </p:nvSpPr>
        <p:spPr>
          <a:xfrm>
            <a:off x="540375" y="3502775"/>
            <a:ext cx="1221000" cy="3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37474F"/>
                </a:solidFill>
                <a:latin typeface="Average"/>
                <a:ea typeface="Average"/>
                <a:cs typeface="Average"/>
                <a:sym typeface="Average"/>
              </a:rPr>
              <a:t>PROFIT</a:t>
            </a:r>
            <a:endParaRPr sz="1800">
              <a:solidFill>
                <a:srgbClr val="37474F"/>
              </a:solidFill>
              <a:latin typeface="Average"/>
              <a:ea typeface="Average"/>
              <a:cs typeface="Average"/>
              <a:sym typeface="Average"/>
            </a:endParaRPr>
          </a:p>
        </p:txBody>
      </p:sp>
      <p:sp>
        <p:nvSpPr>
          <p:cNvPr id="76" name="Google Shape;76;p15"/>
          <p:cNvSpPr/>
          <p:nvPr/>
        </p:nvSpPr>
        <p:spPr>
          <a:xfrm>
            <a:off x="2141875" y="3350075"/>
            <a:ext cx="1022700" cy="6411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77" name="Google Shape;77;p15"/>
          <p:cNvSpPr/>
          <p:nvPr/>
        </p:nvSpPr>
        <p:spPr>
          <a:xfrm>
            <a:off x="5270700" y="3322150"/>
            <a:ext cx="3434100" cy="74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78" name="Google Shape;78;p15"/>
          <p:cNvSpPr txBox="1"/>
          <p:nvPr/>
        </p:nvSpPr>
        <p:spPr>
          <a:xfrm>
            <a:off x="5431350" y="3497600"/>
            <a:ext cx="3112800" cy="3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37474F"/>
                </a:solidFill>
                <a:latin typeface="Average"/>
                <a:ea typeface="Average"/>
                <a:cs typeface="Average"/>
                <a:sym typeface="Average"/>
              </a:rPr>
              <a:t>SCARCITY &amp; DISTANCE</a:t>
            </a:r>
            <a:endParaRPr sz="1800">
              <a:solidFill>
                <a:srgbClr val="37474F"/>
              </a:solidFill>
              <a:latin typeface="Average"/>
              <a:ea typeface="Average"/>
              <a:cs typeface="Average"/>
              <a:sym typeface="Average"/>
            </a:endParaRPr>
          </a:p>
        </p:txBody>
      </p:sp>
      <p:sp>
        <p:nvSpPr>
          <p:cNvPr id="79" name="Google Shape;79;p15"/>
          <p:cNvSpPr txBox="1"/>
          <p:nvPr/>
        </p:nvSpPr>
        <p:spPr>
          <a:xfrm>
            <a:off x="3072875" y="3497600"/>
            <a:ext cx="21213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THE RESULT OF</a:t>
            </a:r>
            <a:endParaRPr sz="1800">
              <a:solidFill>
                <a:schemeClr val="accent3"/>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260625" y="279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a:t>
            </a:r>
            <a:r>
              <a:rPr lang="en"/>
              <a:t> did C</a:t>
            </a:r>
            <a:r>
              <a:rPr lang="en"/>
              <a:t>apitalism</a:t>
            </a:r>
            <a:r>
              <a:rPr lang="en"/>
              <a:t> come from?</a:t>
            </a:r>
            <a:endParaRPr/>
          </a:p>
        </p:txBody>
      </p:sp>
      <p:sp>
        <p:nvSpPr>
          <p:cNvPr id="85" name="Google Shape;85;p16"/>
          <p:cNvSpPr txBox="1"/>
          <p:nvPr>
            <p:ph idx="1" type="body"/>
          </p:nvPr>
        </p:nvSpPr>
        <p:spPr>
          <a:xfrm>
            <a:off x="260625" y="851800"/>
            <a:ext cx="6355200" cy="4084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u="sng">
                <a:solidFill>
                  <a:schemeClr val="dk1"/>
                </a:solidFill>
              </a:rPr>
              <a:t>Why Britain? </a:t>
            </a:r>
            <a:br>
              <a:rPr lang="en">
                <a:solidFill>
                  <a:schemeClr val="dk1"/>
                </a:solidFill>
              </a:rPr>
            </a:br>
            <a:r>
              <a:rPr lang="en">
                <a:solidFill>
                  <a:schemeClr val="dk1"/>
                </a:solidFill>
              </a:rPr>
              <a:t>It was the first industrial society. The breakthrough of capitalism in the 18th century helped the success of it in the 19th century.</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u="sng">
                <a:solidFill>
                  <a:schemeClr val="dk1"/>
                </a:solidFill>
              </a:rPr>
              <a:t>Why Europe? </a:t>
            </a:r>
            <a:br>
              <a:rPr lang="en">
                <a:solidFill>
                  <a:schemeClr val="dk1"/>
                </a:solidFill>
              </a:rPr>
            </a:br>
            <a:r>
              <a:rPr lang="en">
                <a:solidFill>
                  <a:schemeClr val="dk1"/>
                </a:solidFill>
              </a:rPr>
              <a:t>It has a multi-state political structure and it lies in feudalism itself. </a:t>
            </a:r>
            <a:endParaRPr>
              <a:solidFill>
                <a:schemeClr val="dk1"/>
              </a:solidFill>
            </a:endParaRPr>
          </a:p>
          <a:p>
            <a:pPr indent="0" lvl="0" marL="0" rtl="0" algn="l">
              <a:spcBef>
                <a:spcPts val="1200"/>
              </a:spcBef>
              <a:spcAft>
                <a:spcPts val="0"/>
              </a:spcAft>
              <a:buNone/>
            </a:pPr>
            <a:r>
              <a:rPr lang="en">
                <a:solidFill>
                  <a:schemeClr val="dk1"/>
                </a:solidFill>
              </a:rPr>
              <a:t>Multi-state political structure is a political system in which multiple political parties across the political spectrum run for national elections.</a:t>
            </a:r>
            <a:endParaRPr>
              <a:solidFill>
                <a:schemeClr val="dk1"/>
              </a:solidFill>
            </a:endParaRPr>
          </a:p>
          <a:p>
            <a:pPr indent="0" lvl="0" marL="0" rtl="0" algn="l">
              <a:spcBef>
                <a:spcPts val="1200"/>
              </a:spcBef>
              <a:spcAft>
                <a:spcPts val="0"/>
              </a:spcAft>
              <a:buNone/>
            </a:pPr>
            <a:r>
              <a:rPr lang="en">
                <a:solidFill>
                  <a:schemeClr val="dk1"/>
                </a:solidFill>
              </a:rPr>
              <a:t>Feudalism= Power and Wealth </a:t>
            </a:r>
            <a:endParaRPr>
              <a:solidFill>
                <a:schemeClr val="dk1"/>
              </a:solidFill>
            </a:endParaRPr>
          </a:p>
          <a:p>
            <a:pPr indent="0" lvl="0" marL="0" rtl="0" algn="l">
              <a:spcBef>
                <a:spcPts val="1200"/>
              </a:spcBef>
              <a:spcAft>
                <a:spcPts val="1200"/>
              </a:spcAft>
              <a:buNone/>
            </a:pPr>
            <a:r>
              <a:t/>
            </a:r>
            <a:endParaRPr>
              <a:solidFill>
                <a:schemeClr val="lt2"/>
              </a:solidFill>
            </a:endParaRPr>
          </a:p>
        </p:txBody>
      </p:sp>
      <p:pic>
        <p:nvPicPr>
          <p:cNvPr id="86" name="Google Shape;86;p16"/>
          <p:cNvPicPr preferRelativeResize="0"/>
          <p:nvPr/>
        </p:nvPicPr>
        <p:blipFill>
          <a:blip r:embed="rId3">
            <a:alphaModFix/>
          </a:blip>
          <a:stretch>
            <a:fillRect/>
          </a:stretch>
        </p:blipFill>
        <p:spPr>
          <a:xfrm>
            <a:off x="6890350" y="738575"/>
            <a:ext cx="1890875" cy="3025400"/>
          </a:xfrm>
          <a:prstGeom prst="rect">
            <a:avLst/>
          </a:prstGeom>
          <a:noFill/>
          <a:ln>
            <a:noFill/>
          </a:ln>
        </p:spPr>
      </p:pic>
      <p:sp>
        <p:nvSpPr>
          <p:cNvPr id="87" name="Google Shape;87;p16"/>
          <p:cNvSpPr txBox="1"/>
          <p:nvPr/>
        </p:nvSpPr>
        <p:spPr>
          <a:xfrm>
            <a:off x="6818825" y="3797850"/>
            <a:ext cx="2038800" cy="2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3"/>
                </a:solidFill>
                <a:latin typeface="Average"/>
                <a:ea typeface="Average"/>
                <a:cs typeface="Average"/>
                <a:sym typeface="Average"/>
              </a:rPr>
              <a:t>GREAT BRITAIN</a:t>
            </a:r>
            <a:endParaRPr sz="1800">
              <a:solidFill>
                <a:schemeClr val="accent3"/>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153600" y="286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did we get here? </a:t>
            </a:r>
            <a:endParaRPr/>
          </a:p>
        </p:txBody>
      </p:sp>
      <p:sp>
        <p:nvSpPr>
          <p:cNvPr id="93" name="Google Shape;93;p17"/>
          <p:cNvSpPr txBox="1"/>
          <p:nvPr>
            <p:ph idx="1" type="body"/>
          </p:nvPr>
        </p:nvSpPr>
        <p:spPr>
          <a:xfrm>
            <a:off x="98850" y="859625"/>
            <a:ext cx="8946300" cy="415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Anarchic capitalism: This was a stage in the 18th and early 19th centuries when industrial capitalism made its breakthrough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Managed capitalism: During the next stage in the development of capitalism, which began in the second half of the 19th century and came to its peak in the 1970s, competition and market regulation declined as both sides of industry became more organized and as state management and control increased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Remarketized capitalism: In the 1960s the welfare state, corporatist relationships between governments and major interest organizations, and extensive public ownership all appeared to be well-established features of British society.The real problem was that increasing international competition was putting the old industrial societies under growing pressure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Transformations of Capitalism</a:t>
            </a:r>
            <a:endParaRPr/>
          </a:p>
        </p:txBody>
      </p:sp>
      <p:sp>
        <p:nvSpPr>
          <p:cNvPr id="99" name="Google Shape;99;p18"/>
          <p:cNvSpPr txBox="1"/>
          <p:nvPr>
            <p:ph idx="1" type="body"/>
          </p:nvPr>
        </p:nvSpPr>
        <p:spPr>
          <a:xfrm>
            <a:off x="311700" y="1152475"/>
            <a:ext cx="399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transformation:</a:t>
            </a:r>
            <a:endParaRPr/>
          </a:p>
          <a:p>
            <a:pPr indent="0" lvl="0" marL="0" rtl="0" algn="l">
              <a:spcBef>
                <a:spcPts val="1200"/>
              </a:spcBef>
              <a:spcAft>
                <a:spcPts val="0"/>
              </a:spcAft>
              <a:buNone/>
            </a:pPr>
            <a:r>
              <a:rPr lang="en"/>
              <a:t>From Anarchic to Managed </a:t>
            </a:r>
            <a:r>
              <a:rPr lang="en"/>
              <a:t>capitalism</a:t>
            </a:r>
            <a:r>
              <a:rPr lang="en"/>
              <a:t> showed that it was possible to protect people from some of the worst consequences of the market force.</a:t>
            </a:r>
            <a:endParaRPr/>
          </a:p>
          <a:p>
            <a:pPr indent="0" lvl="0" marL="0" rtl="0" algn="l">
              <a:spcBef>
                <a:spcPts val="1200"/>
              </a:spcBef>
              <a:spcAft>
                <a:spcPts val="1200"/>
              </a:spcAft>
              <a:buNone/>
            </a:pPr>
            <a:r>
              <a:rPr lang="en"/>
              <a:t>The problem with this made it weaken the central mechanism of a capitalist economy</a:t>
            </a:r>
            <a:endParaRPr/>
          </a:p>
        </p:txBody>
      </p:sp>
      <p:sp>
        <p:nvSpPr>
          <p:cNvPr id="100" name="Google Shape;100;p18"/>
          <p:cNvSpPr txBox="1"/>
          <p:nvPr>
            <p:ph idx="1" type="body"/>
          </p:nvPr>
        </p:nvSpPr>
        <p:spPr>
          <a:xfrm>
            <a:off x="4661325" y="1152475"/>
            <a:ext cx="399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Second transformation:</a:t>
            </a:r>
            <a:endParaRPr/>
          </a:p>
          <a:p>
            <a:pPr indent="0" lvl="0" marL="0" rtl="0" algn="l">
              <a:spcBef>
                <a:spcPts val="1200"/>
              </a:spcBef>
              <a:spcAft>
                <a:spcPts val="0"/>
              </a:spcAft>
              <a:buNone/>
            </a:pPr>
            <a:r>
              <a:rPr lang="en"/>
              <a:t>Market forces were revived, however, because of the no ‘rolling back’ of the state operations were limited.</a:t>
            </a:r>
            <a:endParaRPr/>
          </a:p>
          <a:p>
            <a:pPr indent="0" lvl="0" marL="0" rtl="0" algn="l">
              <a:spcBef>
                <a:spcPts val="1200"/>
              </a:spcBef>
              <a:spcAft>
                <a:spcPts val="1200"/>
              </a:spcAft>
              <a:buNone/>
            </a:pPr>
            <a:r>
              <a:rPr lang="en"/>
              <a:t>The new world of remarketized capitalism creates more room for freedom for the individual but also intensified work pressures and greater inequality.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228900" y="266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 Capitalism the same everywhere? </a:t>
            </a:r>
            <a:endParaRPr/>
          </a:p>
        </p:txBody>
      </p:sp>
      <p:sp>
        <p:nvSpPr>
          <p:cNvPr id="106" name="Google Shape;106;p19"/>
          <p:cNvSpPr txBox="1"/>
          <p:nvPr>
            <p:ph idx="1" type="body"/>
          </p:nvPr>
        </p:nvSpPr>
        <p:spPr>
          <a:xfrm>
            <a:off x="178675" y="1409950"/>
            <a:ext cx="2797800" cy="3854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b="1" lang="en"/>
              <a:t>Sweden Capitalism </a:t>
            </a:r>
            <a:endParaRPr b="1" sz="1600"/>
          </a:p>
          <a:p>
            <a:pPr indent="0" lvl="0" marL="0" rtl="0" algn="ctr">
              <a:spcBef>
                <a:spcPts val="1200"/>
              </a:spcBef>
              <a:spcAft>
                <a:spcPts val="0"/>
              </a:spcAft>
              <a:buNone/>
            </a:pPr>
            <a:r>
              <a:rPr lang="en" sz="1600"/>
              <a:t>Intense class conflict during the early years of industrial capitalism</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When their politics moved in a neo-</a:t>
            </a:r>
            <a:r>
              <a:rPr lang="en" sz="1600"/>
              <a:t>liberal</a:t>
            </a:r>
            <a:r>
              <a:rPr lang="en" sz="1600"/>
              <a:t> direction caused a few issues</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It was small domestic market </a:t>
            </a:r>
            <a:r>
              <a:rPr lang="en" sz="1600"/>
              <a:t>because</a:t>
            </a:r>
            <a:r>
              <a:rPr lang="en" sz="1600"/>
              <a:t> of its population </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latin typeface="Times New Roman"/>
                <a:ea typeface="Times New Roman"/>
                <a:cs typeface="Times New Roman"/>
                <a:sym typeface="Times New Roman"/>
              </a:rPr>
              <a:t>A strong and unified labour movement also provided the basis for a long period of social democratic government </a:t>
            </a:r>
            <a:endParaRPr sz="16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107" name="Google Shape;107;p19"/>
          <p:cNvSpPr txBox="1"/>
          <p:nvPr>
            <p:ph idx="1" type="body"/>
          </p:nvPr>
        </p:nvSpPr>
        <p:spPr>
          <a:xfrm>
            <a:off x="3173100" y="1409950"/>
            <a:ext cx="27978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350"/>
              <a:t>American</a:t>
            </a:r>
            <a:r>
              <a:rPr b="1" lang="en" sz="1350"/>
              <a:t> Capitalism </a:t>
            </a:r>
            <a:endParaRPr b="1" sz="1350"/>
          </a:p>
          <a:p>
            <a:pPr indent="0" lvl="0" marL="0" rtl="0" algn="ctr">
              <a:spcBef>
                <a:spcPts val="1200"/>
              </a:spcBef>
              <a:spcAft>
                <a:spcPts val="0"/>
              </a:spcAft>
              <a:buNone/>
            </a:pPr>
            <a:r>
              <a:rPr lang="en" sz="1200"/>
              <a:t>Was the home of the ‘managerial revolution’ theory</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The intensified exploitation of labour and the emphasis on shareholder value raised corporate profits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They had a large domestic market with enable the growth of big corporations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 sz="1200"/>
              <a:t>Current state of capitalism reflects its historic distinctiveness </a:t>
            </a:r>
            <a:endParaRPr sz="1200"/>
          </a:p>
          <a:p>
            <a:pPr indent="0" lvl="0" marL="0" rtl="0" algn="ctr">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
        <p:nvSpPr>
          <p:cNvPr id="108" name="Google Shape;108;p19"/>
          <p:cNvSpPr txBox="1"/>
          <p:nvPr>
            <p:ph idx="1" type="body"/>
          </p:nvPr>
        </p:nvSpPr>
        <p:spPr>
          <a:xfrm>
            <a:off x="6103750" y="1409950"/>
            <a:ext cx="2797800" cy="3416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en" sz="1450"/>
              <a:t>Japanese</a:t>
            </a:r>
            <a:r>
              <a:rPr b="1" lang="en" sz="1450"/>
              <a:t> Capitalism</a:t>
            </a:r>
            <a:endParaRPr b="1" sz="1450"/>
          </a:p>
          <a:p>
            <a:pPr indent="0" lvl="0" marL="0" rtl="0" algn="ctr">
              <a:spcBef>
                <a:spcPts val="1200"/>
              </a:spcBef>
              <a:spcAft>
                <a:spcPts val="0"/>
              </a:spcAft>
              <a:buNone/>
            </a:pPr>
            <a:r>
              <a:rPr lang="en" sz="1308"/>
              <a:t>By the 19th century it was a </a:t>
            </a:r>
            <a:r>
              <a:rPr lang="en" sz="1308"/>
              <a:t>highly</a:t>
            </a:r>
            <a:r>
              <a:rPr lang="en" sz="1308"/>
              <a:t> commercialize and entrepreneurial society </a:t>
            </a:r>
            <a:endParaRPr sz="1308"/>
          </a:p>
          <a:p>
            <a:pPr indent="0" lvl="0" marL="0" rtl="0" algn="ctr">
              <a:spcBef>
                <a:spcPts val="1200"/>
              </a:spcBef>
              <a:spcAft>
                <a:spcPts val="0"/>
              </a:spcAft>
              <a:buNone/>
            </a:pPr>
            <a:r>
              <a:rPr lang="en" sz="1308"/>
              <a:t>Was the only non-western society to industrialize successfully </a:t>
            </a:r>
            <a:endParaRPr sz="1308"/>
          </a:p>
          <a:p>
            <a:pPr indent="0" lvl="0" marL="0" rtl="0" algn="ctr">
              <a:spcBef>
                <a:spcPts val="0"/>
              </a:spcBef>
              <a:spcAft>
                <a:spcPts val="0"/>
              </a:spcAft>
              <a:buNone/>
            </a:pPr>
            <a:r>
              <a:t/>
            </a:r>
            <a:endParaRPr sz="1308"/>
          </a:p>
          <a:p>
            <a:pPr indent="0" lvl="0" marL="0" rtl="0" algn="ctr">
              <a:spcBef>
                <a:spcPts val="0"/>
              </a:spcBef>
              <a:spcAft>
                <a:spcPts val="0"/>
              </a:spcAft>
              <a:buNone/>
            </a:pPr>
            <a:r>
              <a:rPr lang="en" sz="1308"/>
              <a:t>Started to grow but the growth caused issues and lots of criticism </a:t>
            </a:r>
            <a:endParaRPr sz="1308"/>
          </a:p>
          <a:p>
            <a:pPr indent="0" lvl="0" marL="0" rtl="0" algn="ctr">
              <a:spcBef>
                <a:spcPts val="0"/>
              </a:spcBef>
              <a:spcAft>
                <a:spcPts val="0"/>
              </a:spcAft>
              <a:buNone/>
            </a:pPr>
            <a:r>
              <a:t/>
            </a:r>
            <a:endParaRPr sz="1308">
              <a:latin typeface="Times New Roman"/>
              <a:ea typeface="Times New Roman"/>
              <a:cs typeface="Times New Roman"/>
              <a:sym typeface="Times New Roman"/>
            </a:endParaRPr>
          </a:p>
          <a:p>
            <a:pPr indent="0" lvl="0" marL="0" rtl="0" algn="ctr">
              <a:spcBef>
                <a:spcPts val="0"/>
              </a:spcBef>
              <a:spcAft>
                <a:spcPts val="0"/>
              </a:spcAft>
              <a:buNone/>
            </a:pPr>
            <a:r>
              <a:rPr lang="en" sz="1308">
                <a:latin typeface="Times New Roman"/>
                <a:ea typeface="Times New Roman"/>
                <a:cs typeface="Times New Roman"/>
                <a:sym typeface="Times New Roman"/>
              </a:rPr>
              <a:t>Union organizations grew rapidly </a:t>
            </a:r>
            <a:endParaRPr sz="1308">
              <a:latin typeface="Times New Roman"/>
              <a:ea typeface="Times New Roman"/>
              <a:cs typeface="Times New Roman"/>
              <a:sym typeface="Times New Roman"/>
            </a:endParaRPr>
          </a:p>
          <a:p>
            <a:pPr indent="0" lvl="0" marL="0" rtl="0" algn="ctr">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p>
          <a:p>
            <a:pPr indent="0" lvl="0" marL="0" rtl="0" algn="l">
              <a:spcBef>
                <a:spcPts val="1200"/>
              </a:spcBef>
              <a:spcAft>
                <a:spcPts val="1200"/>
              </a:spcAft>
              <a:buNone/>
            </a:pPr>
            <a:r>
              <a:rPr lang="en"/>
              <a:t> </a:t>
            </a:r>
            <a:endParaRPr/>
          </a:p>
        </p:txBody>
      </p:sp>
      <p:sp>
        <p:nvSpPr>
          <p:cNvPr id="109" name="Google Shape;109;p19"/>
          <p:cNvSpPr txBox="1"/>
          <p:nvPr>
            <p:ph idx="1" type="body"/>
          </p:nvPr>
        </p:nvSpPr>
        <p:spPr>
          <a:xfrm>
            <a:off x="892200" y="4570800"/>
            <a:ext cx="71940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i="1" lang="en"/>
              <a:t>They all created c</a:t>
            </a:r>
            <a:r>
              <a:rPr i="1" lang="en"/>
              <a:t>onvergence</a:t>
            </a:r>
            <a:r>
              <a:rPr i="1" lang="en"/>
              <a:t> </a:t>
            </a:r>
            <a:r>
              <a:rPr lang="en"/>
              <a:t> </a:t>
            </a:r>
            <a:endParaRPr/>
          </a:p>
        </p:txBody>
      </p:sp>
      <p:pic>
        <p:nvPicPr>
          <p:cNvPr id="110" name="Google Shape;110;p19"/>
          <p:cNvPicPr preferRelativeResize="0"/>
          <p:nvPr/>
        </p:nvPicPr>
        <p:blipFill>
          <a:blip r:embed="rId3">
            <a:alphaModFix/>
          </a:blip>
          <a:stretch>
            <a:fillRect/>
          </a:stretch>
        </p:blipFill>
        <p:spPr>
          <a:xfrm>
            <a:off x="1280049" y="986575"/>
            <a:ext cx="563274" cy="352050"/>
          </a:xfrm>
          <a:prstGeom prst="rect">
            <a:avLst/>
          </a:prstGeom>
          <a:noFill/>
          <a:ln>
            <a:noFill/>
          </a:ln>
        </p:spPr>
      </p:pic>
      <p:pic>
        <p:nvPicPr>
          <p:cNvPr id="111" name="Google Shape;111;p19"/>
          <p:cNvPicPr preferRelativeResize="0"/>
          <p:nvPr/>
        </p:nvPicPr>
        <p:blipFill>
          <a:blip r:embed="rId4">
            <a:alphaModFix/>
          </a:blip>
          <a:stretch>
            <a:fillRect/>
          </a:stretch>
        </p:blipFill>
        <p:spPr>
          <a:xfrm>
            <a:off x="4278625" y="986575"/>
            <a:ext cx="586760" cy="352051"/>
          </a:xfrm>
          <a:prstGeom prst="rect">
            <a:avLst/>
          </a:prstGeom>
          <a:noFill/>
          <a:ln>
            <a:noFill/>
          </a:ln>
        </p:spPr>
      </p:pic>
      <p:pic>
        <p:nvPicPr>
          <p:cNvPr id="112" name="Google Shape;112;p19"/>
          <p:cNvPicPr preferRelativeResize="0"/>
          <p:nvPr/>
        </p:nvPicPr>
        <p:blipFill>
          <a:blip r:embed="rId5">
            <a:alphaModFix/>
          </a:blip>
          <a:stretch>
            <a:fillRect/>
          </a:stretch>
        </p:blipFill>
        <p:spPr>
          <a:xfrm>
            <a:off x="7332275" y="986575"/>
            <a:ext cx="586749" cy="391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Global Capitalism</a:t>
            </a:r>
            <a:endParaRPr/>
          </a:p>
        </p:txBody>
      </p:sp>
      <p:sp>
        <p:nvSpPr>
          <p:cNvPr id="118" name="Google Shape;118;p20"/>
          <p:cNvSpPr txBox="1"/>
          <p:nvPr>
            <p:ph idx="1" type="body"/>
          </p:nvPr>
        </p:nvSpPr>
        <p:spPr>
          <a:xfrm>
            <a:off x="115600" y="2231025"/>
            <a:ext cx="41502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Telephone &amp; Telegraph:</a:t>
            </a:r>
            <a:endParaRPr b="1"/>
          </a:p>
          <a:p>
            <a:pPr indent="-342900" lvl="0" marL="457200" rtl="0" algn="l">
              <a:spcBef>
                <a:spcPts val="1200"/>
              </a:spcBef>
              <a:spcAft>
                <a:spcPts val="0"/>
              </a:spcAft>
              <a:buSzPts val="1800"/>
              <a:buChar char="●"/>
            </a:pPr>
            <a:r>
              <a:rPr lang="en"/>
              <a:t> Travel was slow so the invention of the </a:t>
            </a:r>
            <a:r>
              <a:rPr lang="en"/>
              <a:t>telegraph</a:t>
            </a:r>
            <a:r>
              <a:rPr lang="en"/>
              <a:t> meant messages not sent via people or </a:t>
            </a:r>
            <a:r>
              <a:rPr lang="en"/>
              <a:t>pigeons.</a:t>
            </a:r>
            <a:endParaRPr/>
          </a:p>
          <a:p>
            <a:pPr indent="-342900" lvl="0" marL="457200" rtl="0" algn="l">
              <a:spcBef>
                <a:spcPts val="0"/>
              </a:spcBef>
              <a:spcAft>
                <a:spcPts val="0"/>
              </a:spcAft>
              <a:buSzPts val="1800"/>
              <a:buChar char="●"/>
            </a:pPr>
            <a:r>
              <a:rPr lang="en"/>
              <a:t> Then the telephone ‘</a:t>
            </a:r>
            <a:r>
              <a:rPr lang="en"/>
              <a:t>destroyed</a:t>
            </a:r>
            <a:r>
              <a:rPr lang="en"/>
              <a:t> distance’ with its instant communication.</a:t>
            </a:r>
            <a:endParaRPr/>
          </a:p>
          <a:p>
            <a:pPr indent="0" lvl="0" marL="0" rtl="0" algn="l">
              <a:spcBef>
                <a:spcPts val="1200"/>
              </a:spcBef>
              <a:spcAft>
                <a:spcPts val="1200"/>
              </a:spcAft>
              <a:buNone/>
            </a:pPr>
            <a:r>
              <a:t/>
            </a:r>
            <a:endParaRPr/>
          </a:p>
        </p:txBody>
      </p:sp>
      <p:sp>
        <p:nvSpPr>
          <p:cNvPr id="119" name="Google Shape;119;p20"/>
          <p:cNvSpPr txBox="1"/>
          <p:nvPr>
            <p:ph idx="1" type="body"/>
          </p:nvPr>
        </p:nvSpPr>
        <p:spPr>
          <a:xfrm>
            <a:off x="4572000" y="2231025"/>
            <a:ext cx="4452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Myths:</a:t>
            </a:r>
            <a:endParaRPr b="1"/>
          </a:p>
          <a:p>
            <a:pPr indent="-342900" lvl="0" marL="457200" rtl="0" algn="l">
              <a:spcBef>
                <a:spcPts val="1200"/>
              </a:spcBef>
              <a:spcAft>
                <a:spcPts val="0"/>
              </a:spcAft>
              <a:buSzPts val="1800"/>
              <a:buChar char="●"/>
            </a:pPr>
            <a:r>
              <a:rPr lang="en"/>
              <a:t>That global capitalism is something new</a:t>
            </a:r>
            <a:endParaRPr/>
          </a:p>
          <a:p>
            <a:pPr indent="-342900" lvl="0" marL="457200" rtl="0" algn="l">
              <a:spcBef>
                <a:spcPts val="0"/>
              </a:spcBef>
              <a:spcAft>
                <a:spcPts val="0"/>
              </a:spcAft>
              <a:buSzPts val="1800"/>
              <a:buChar char="●"/>
            </a:pPr>
            <a:r>
              <a:rPr lang="en"/>
              <a:t>That capital circulates globally, when in reality it travels between a small group of rich </a:t>
            </a:r>
            <a:r>
              <a:rPr lang="en"/>
              <a:t>countries</a:t>
            </a:r>
            <a:endParaRPr/>
          </a:p>
          <a:p>
            <a:pPr indent="-342900" lvl="0" marL="457200" rtl="0" algn="l">
              <a:spcBef>
                <a:spcPts val="0"/>
              </a:spcBef>
              <a:spcAft>
                <a:spcPts val="0"/>
              </a:spcAft>
              <a:buSzPts val="1800"/>
              <a:buChar char="●"/>
            </a:pPr>
            <a:r>
              <a:rPr lang="en"/>
              <a:t>Capitalism is now organized globally rather than nationally</a:t>
            </a:r>
            <a:endParaRPr/>
          </a:p>
        </p:txBody>
      </p:sp>
      <p:pic>
        <p:nvPicPr>
          <p:cNvPr id="120" name="Google Shape;120;p20"/>
          <p:cNvPicPr preferRelativeResize="0"/>
          <p:nvPr/>
        </p:nvPicPr>
        <p:blipFill>
          <a:blip r:embed="rId3">
            <a:alphaModFix/>
          </a:blip>
          <a:stretch>
            <a:fillRect/>
          </a:stretch>
        </p:blipFill>
        <p:spPr>
          <a:xfrm>
            <a:off x="3076300" y="380125"/>
            <a:ext cx="3763274" cy="177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Crisis</a:t>
            </a:r>
            <a:endParaRPr sz="2888"/>
          </a:p>
        </p:txBody>
      </p:sp>
      <p:sp>
        <p:nvSpPr>
          <p:cNvPr id="126" name="Google Shape;126;p21"/>
          <p:cNvSpPr txBox="1"/>
          <p:nvPr>
            <p:ph idx="1" type="body"/>
          </p:nvPr>
        </p:nvSpPr>
        <p:spPr>
          <a:xfrm>
            <a:off x="3123575" y="830300"/>
            <a:ext cx="5945700" cy="1592400"/>
          </a:xfrm>
          <a:prstGeom prst="rect">
            <a:avLst/>
          </a:prstGeom>
        </p:spPr>
        <p:txBody>
          <a:bodyPr anchorCtr="0" anchor="t" bIns="91425" lIns="91425" spcFirstLastPara="1" rIns="91425" wrap="square" tIns="91425">
            <a:normAutofit fontScale="40000" lnSpcReduction="10000"/>
          </a:bodyPr>
          <a:lstStyle/>
          <a:p>
            <a:pPr indent="0" lvl="0" marL="0" rtl="0" algn="r">
              <a:spcBef>
                <a:spcPts val="0"/>
              </a:spcBef>
              <a:spcAft>
                <a:spcPts val="0"/>
              </a:spcAft>
              <a:buNone/>
            </a:pPr>
            <a:r>
              <a:rPr lang="en" sz="4000" u="sng"/>
              <a:t>The Tulip Bubble in 17th-century Amsterdam</a:t>
            </a:r>
            <a:endParaRPr sz="4000" u="sng"/>
          </a:p>
          <a:p>
            <a:pPr indent="-317500" lvl="0" marL="457200" rtl="0" algn="r">
              <a:spcBef>
                <a:spcPts val="0"/>
              </a:spcBef>
              <a:spcAft>
                <a:spcPts val="0"/>
              </a:spcAft>
              <a:buSzPct val="100000"/>
              <a:buChar char="●"/>
            </a:pPr>
            <a:r>
              <a:rPr lang="en" sz="3500"/>
              <a:t>More exotic and rarer specimens had become highly prized </a:t>
            </a:r>
            <a:endParaRPr sz="3500"/>
          </a:p>
          <a:p>
            <a:pPr indent="-317500" lvl="0" marL="457200" rtl="0" algn="r">
              <a:spcBef>
                <a:spcPts val="0"/>
              </a:spcBef>
              <a:spcAft>
                <a:spcPts val="0"/>
              </a:spcAft>
              <a:buSzPct val="100000"/>
              <a:buChar char="●"/>
            </a:pPr>
            <a:r>
              <a:rPr lang="en" sz="3500"/>
              <a:t>High demand resulted in rapidly rising prices which led to a collapse </a:t>
            </a:r>
            <a:endParaRPr sz="3500"/>
          </a:p>
          <a:p>
            <a:pPr indent="-317500" lvl="0" marL="457200" rtl="0" algn="r">
              <a:spcBef>
                <a:spcPts val="0"/>
              </a:spcBef>
              <a:spcAft>
                <a:spcPts val="0"/>
              </a:spcAft>
              <a:buSzPct val="100000"/>
              <a:buChar char="●"/>
            </a:pPr>
            <a:r>
              <a:rPr lang="en" sz="3500"/>
              <a:t>The high demand for bulbs led to rapid changes in the bulb trade</a:t>
            </a:r>
            <a:endParaRPr sz="3500"/>
          </a:p>
          <a:p>
            <a:pPr indent="-317500" lvl="0" marL="457200" rtl="0" algn="r">
              <a:spcBef>
                <a:spcPts val="0"/>
              </a:spcBef>
              <a:spcAft>
                <a:spcPts val="0"/>
              </a:spcAft>
              <a:buSzPct val="100000"/>
              <a:buChar char="●"/>
            </a:pPr>
            <a:r>
              <a:rPr lang="en" sz="3500"/>
              <a:t>Trading in futures was the central mechanism in the inflation of this bubble which was an established practice </a:t>
            </a:r>
            <a:endParaRPr/>
          </a:p>
        </p:txBody>
      </p:sp>
      <p:pic>
        <p:nvPicPr>
          <p:cNvPr id="127" name="Google Shape;127;p21"/>
          <p:cNvPicPr preferRelativeResize="0"/>
          <p:nvPr/>
        </p:nvPicPr>
        <p:blipFill>
          <a:blip r:embed="rId3">
            <a:alphaModFix/>
          </a:blip>
          <a:stretch>
            <a:fillRect/>
          </a:stretch>
        </p:blipFill>
        <p:spPr>
          <a:xfrm>
            <a:off x="311700" y="947825"/>
            <a:ext cx="2901708" cy="1592401"/>
          </a:xfrm>
          <a:prstGeom prst="rect">
            <a:avLst/>
          </a:prstGeom>
          <a:noFill/>
          <a:ln>
            <a:noFill/>
          </a:ln>
        </p:spPr>
      </p:pic>
      <p:sp>
        <p:nvSpPr>
          <p:cNvPr id="128" name="Google Shape;128;p21"/>
          <p:cNvSpPr txBox="1"/>
          <p:nvPr/>
        </p:nvSpPr>
        <p:spPr>
          <a:xfrm>
            <a:off x="311700" y="2500650"/>
            <a:ext cx="833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accent3"/>
                </a:solidFill>
                <a:latin typeface="Average"/>
                <a:ea typeface="Average"/>
                <a:cs typeface="Average"/>
                <a:sym typeface="Average"/>
              </a:rPr>
              <a:t>Crisis of the 19th century </a:t>
            </a:r>
            <a:endParaRPr>
              <a:solidFill>
                <a:schemeClr val="accent3"/>
              </a:solidFill>
              <a:latin typeface="Average"/>
              <a:ea typeface="Average"/>
              <a:cs typeface="Average"/>
              <a:sym typeface="Average"/>
            </a:endParaRPr>
          </a:p>
          <a:p>
            <a:pPr indent="-317500" lvl="0" marL="457200" rtl="0" algn="l">
              <a:spcBef>
                <a:spcPts val="0"/>
              </a:spcBef>
              <a:spcAft>
                <a:spcPts val="0"/>
              </a:spcAft>
              <a:buClr>
                <a:schemeClr val="accent3"/>
              </a:buClr>
              <a:buSzPts val="1400"/>
              <a:buFont typeface="Average"/>
              <a:buChar char="●"/>
            </a:pPr>
            <a:r>
              <a:rPr lang="en">
                <a:solidFill>
                  <a:schemeClr val="accent3"/>
                </a:solidFill>
                <a:latin typeface="Average"/>
                <a:ea typeface="Average"/>
                <a:cs typeface="Average"/>
                <a:sym typeface="Average"/>
              </a:rPr>
              <a:t>The bursting of the tulip bubble did not impact significantly on the economy as a whole but the growth of capitalist production did</a:t>
            </a:r>
            <a:endParaRPr>
              <a:solidFill>
                <a:schemeClr val="accent3"/>
              </a:solidFill>
              <a:latin typeface="Average"/>
              <a:ea typeface="Average"/>
              <a:cs typeface="Average"/>
              <a:sym typeface="Average"/>
            </a:endParaRPr>
          </a:p>
          <a:p>
            <a:pPr indent="-317500" lvl="0" marL="457200" rtl="0" algn="l">
              <a:spcBef>
                <a:spcPts val="0"/>
              </a:spcBef>
              <a:spcAft>
                <a:spcPts val="0"/>
              </a:spcAft>
              <a:buClr>
                <a:schemeClr val="accent3"/>
              </a:buClr>
              <a:buSzPts val="1400"/>
              <a:buFont typeface="Average"/>
              <a:buChar char="●"/>
            </a:pPr>
            <a:r>
              <a:rPr lang="en">
                <a:solidFill>
                  <a:schemeClr val="accent3"/>
                </a:solidFill>
                <a:latin typeface="Average"/>
                <a:ea typeface="Average"/>
                <a:cs typeface="Average"/>
                <a:sym typeface="Average"/>
              </a:rPr>
              <a:t>Overproducing was built into capitalist </a:t>
            </a:r>
            <a:r>
              <a:rPr lang="en">
                <a:solidFill>
                  <a:schemeClr val="accent3"/>
                </a:solidFill>
                <a:latin typeface="Average"/>
                <a:ea typeface="Average"/>
                <a:cs typeface="Average"/>
                <a:sym typeface="Average"/>
              </a:rPr>
              <a:t>production</a:t>
            </a:r>
            <a:endParaRPr>
              <a:solidFill>
                <a:schemeClr val="accent3"/>
              </a:solidFill>
              <a:latin typeface="Average"/>
              <a:ea typeface="Average"/>
              <a:cs typeface="Average"/>
              <a:sym typeface="Average"/>
            </a:endParaRPr>
          </a:p>
          <a:p>
            <a:pPr indent="-317500" lvl="0" marL="457200" rtl="0" algn="l">
              <a:spcBef>
                <a:spcPts val="0"/>
              </a:spcBef>
              <a:spcAft>
                <a:spcPts val="0"/>
              </a:spcAft>
              <a:buClr>
                <a:schemeClr val="accent3"/>
              </a:buClr>
              <a:buSzPts val="1400"/>
              <a:buFont typeface="Average"/>
              <a:buChar char="●"/>
            </a:pPr>
            <a:r>
              <a:rPr lang="en">
                <a:solidFill>
                  <a:schemeClr val="accent3"/>
                </a:solidFill>
                <a:latin typeface="Average"/>
                <a:ea typeface="Average"/>
                <a:cs typeface="Average"/>
                <a:sym typeface="Average"/>
              </a:rPr>
              <a:t>Karl Max argued that capitalism was prone to </a:t>
            </a:r>
            <a:r>
              <a:rPr lang="en">
                <a:solidFill>
                  <a:schemeClr val="accent3"/>
                </a:solidFill>
                <a:latin typeface="Average"/>
                <a:ea typeface="Average"/>
                <a:cs typeface="Average"/>
                <a:sym typeface="Average"/>
              </a:rPr>
              <a:t>crisis</a:t>
            </a:r>
            <a:r>
              <a:rPr lang="en">
                <a:solidFill>
                  <a:schemeClr val="accent3"/>
                </a:solidFill>
                <a:latin typeface="Average"/>
                <a:ea typeface="Average"/>
                <a:cs typeface="Average"/>
                <a:sym typeface="Average"/>
              </a:rPr>
              <a:t> </a:t>
            </a:r>
            <a:r>
              <a:rPr lang="en">
                <a:solidFill>
                  <a:schemeClr val="accent3"/>
                </a:solidFill>
                <a:latin typeface="Average"/>
                <a:ea typeface="Average"/>
                <a:cs typeface="Average"/>
                <a:sym typeface="Average"/>
              </a:rPr>
              <a:t>because</a:t>
            </a:r>
            <a:r>
              <a:rPr lang="en">
                <a:solidFill>
                  <a:schemeClr val="accent3"/>
                </a:solidFill>
                <a:latin typeface="Average"/>
                <a:ea typeface="Average"/>
                <a:cs typeface="Average"/>
                <a:sym typeface="Average"/>
              </a:rPr>
              <a:t> production was </a:t>
            </a:r>
            <a:r>
              <a:rPr lang="en">
                <a:solidFill>
                  <a:schemeClr val="accent3"/>
                </a:solidFill>
                <a:latin typeface="Average"/>
                <a:ea typeface="Average"/>
                <a:cs typeface="Average"/>
                <a:sym typeface="Average"/>
              </a:rPr>
              <a:t>separated</a:t>
            </a:r>
            <a:r>
              <a:rPr lang="en">
                <a:solidFill>
                  <a:schemeClr val="accent3"/>
                </a:solidFill>
                <a:latin typeface="Average"/>
                <a:ea typeface="Average"/>
                <a:cs typeface="Average"/>
                <a:sym typeface="Average"/>
              </a:rPr>
              <a:t> from consumption.</a:t>
            </a:r>
            <a:endParaRPr>
              <a:solidFill>
                <a:schemeClr val="accent3"/>
              </a:solidFill>
              <a:latin typeface="Average"/>
              <a:ea typeface="Average"/>
              <a:cs typeface="Average"/>
              <a:sym typeface="Average"/>
            </a:endParaRPr>
          </a:p>
        </p:txBody>
      </p:sp>
      <p:sp>
        <p:nvSpPr>
          <p:cNvPr id="129" name="Google Shape;129;p21"/>
          <p:cNvSpPr txBox="1"/>
          <p:nvPr/>
        </p:nvSpPr>
        <p:spPr>
          <a:xfrm>
            <a:off x="2007075" y="3761800"/>
            <a:ext cx="6918000" cy="1293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600" u="sng">
                <a:solidFill>
                  <a:schemeClr val="accent3"/>
                </a:solidFill>
                <a:latin typeface="Average"/>
                <a:ea typeface="Average"/>
                <a:cs typeface="Average"/>
                <a:sym typeface="Average"/>
              </a:rPr>
              <a:t>The Great Depression in the 1930s </a:t>
            </a:r>
            <a:endParaRPr>
              <a:solidFill>
                <a:schemeClr val="accent3"/>
              </a:solidFill>
            </a:endParaRPr>
          </a:p>
          <a:p>
            <a:pPr indent="-317500" lvl="0" marL="457200" rtl="0" algn="r">
              <a:spcBef>
                <a:spcPts val="0"/>
              </a:spcBef>
              <a:spcAft>
                <a:spcPts val="0"/>
              </a:spcAft>
              <a:buClr>
                <a:schemeClr val="accent3"/>
              </a:buClr>
              <a:buSzPts val="1400"/>
              <a:buChar char="●"/>
            </a:pPr>
            <a:r>
              <a:rPr lang="en">
                <a:solidFill>
                  <a:schemeClr val="accent3"/>
                </a:solidFill>
              </a:rPr>
              <a:t>The ending of the First World War left the economy in a fragile state leaving the world to be in debt</a:t>
            </a:r>
            <a:endParaRPr>
              <a:solidFill>
                <a:schemeClr val="accent3"/>
              </a:solidFill>
            </a:endParaRPr>
          </a:p>
          <a:p>
            <a:pPr indent="-317500" lvl="0" marL="457200" rtl="0" algn="r">
              <a:spcBef>
                <a:spcPts val="0"/>
              </a:spcBef>
              <a:spcAft>
                <a:spcPts val="0"/>
              </a:spcAft>
              <a:buClr>
                <a:schemeClr val="accent3"/>
              </a:buClr>
              <a:buSzPts val="1400"/>
              <a:buChar char="●"/>
            </a:pPr>
            <a:r>
              <a:rPr lang="en">
                <a:solidFill>
                  <a:schemeClr val="accent3"/>
                </a:solidFill>
              </a:rPr>
              <a:t>Production declined in the industrial world which resulted high unemployment and a drop in demand </a:t>
            </a:r>
            <a:endParaRPr>
              <a:solidFill>
                <a:schemeClr val="accent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