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6"/>
    <p:restoredTop sz="94631"/>
  </p:normalViewPr>
  <p:slideViewPr>
    <p:cSldViewPr snapToGrid="0" snapToObjects="1">
      <p:cViewPr varScale="1">
        <p:scale>
          <a:sx n="113" d="100"/>
          <a:sy n="113" d="100"/>
        </p:scale>
        <p:origin x="184" y="4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ctlsites.uga.edu/whatthehistory/author/mms63994/"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Sorry I am just going to throw everything down here and then we can put everything together on Saturday</a:t>
            </a:r>
            <a:endParaRPr/>
          </a:p>
          <a:p>
            <a:pPr marL="0" lvl="0" indent="0">
              <a:spcBef>
                <a:spcPts val="0"/>
              </a:spcBef>
              <a:spcAft>
                <a:spcPts val="0"/>
              </a:spcAft>
              <a:buNone/>
            </a:pPr>
            <a:endParaRPr/>
          </a:p>
          <a:p>
            <a:pPr marL="0" lvl="0" indent="0">
              <a:spcBef>
                <a:spcPts val="0"/>
              </a:spcBef>
              <a:spcAft>
                <a:spcPts val="0"/>
              </a:spcAft>
              <a:buNone/>
            </a:pPr>
            <a:r>
              <a:rPr lang="en"/>
              <a:t>Capitalism is essentially the investment of money in the expectation of making money (2) Basically only the rich- “Expectation” is an interesting word, which means that there is potential to lose money. Rich people started to hedge their bets as we learned later on. </a:t>
            </a:r>
            <a:endParaRPr/>
          </a:p>
          <a:p>
            <a:pPr marL="0" lvl="0" indent="0">
              <a:spcBef>
                <a:spcPts val="0"/>
              </a:spcBef>
              <a:spcAft>
                <a:spcPts val="0"/>
              </a:spcAft>
              <a:buNone/>
            </a:pPr>
            <a:endParaRPr/>
          </a:p>
          <a:p>
            <a:pPr marL="0" lvl="0" indent="0">
              <a:spcBef>
                <a:spcPts val="0"/>
              </a:spcBef>
              <a:spcAft>
                <a:spcPts val="0"/>
              </a:spcAft>
              <a:buNone/>
            </a:pPr>
            <a:r>
              <a:rPr lang="en"/>
              <a:t>Capitalism was by the rich, controlled by the rich, for the rich, ran by the poor (2) “The Company’s privileges depended on royal favor” (3) </a:t>
            </a:r>
            <a:endParaRPr/>
          </a:p>
          <a:p>
            <a:pPr marL="0" lvl="0" indent="0">
              <a:spcBef>
                <a:spcPts val="0"/>
              </a:spcBef>
              <a:spcAft>
                <a:spcPts val="0"/>
              </a:spcAft>
              <a:buNone/>
            </a:pPr>
            <a:endParaRPr/>
          </a:p>
          <a:p>
            <a:pPr marL="0" lvl="0" indent="0">
              <a:spcBef>
                <a:spcPts val="0"/>
              </a:spcBef>
              <a:spcAft>
                <a:spcPts val="0"/>
              </a:spcAft>
              <a:buNone/>
            </a:pPr>
            <a:r>
              <a:rPr lang="en"/>
              <a:t>“Risk was reduced by monopolistic practices like buying up stock and holding back sales” (3)</a:t>
            </a:r>
            <a:endParaRPr/>
          </a:p>
          <a:p>
            <a:pPr marL="0" lvl="0" indent="0">
              <a:spcBef>
                <a:spcPts val="0"/>
              </a:spcBef>
              <a:spcAft>
                <a:spcPts val="0"/>
              </a:spcAft>
              <a:buNone/>
            </a:pPr>
            <a:endParaRPr/>
          </a:p>
          <a:p>
            <a:pPr marL="0" lvl="0" indent="0">
              <a:spcBef>
                <a:spcPts val="0"/>
              </a:spcBef>
              <a:spcAft>
                <a:spcPts val="0"/>
              </a:spcAft>
              <a:buNone/>
            </a:pPr>
            <a:r>
              <a:rPr lang="en"/>
              <a:t>By holding stock the companies could raise prices but also destroy opposing companies by flooding the market (4)</a:t>
            </a:r>
            <a:endParaRPr/>
          </a:p>
          <a:p>
            <a:pPr marL="0" lvl="0" indent="0">
              <a:spcBef>
                <a:spcPts val="0"/>
              </a:spcBef>
              <a:spcAft>
                <a:spcPts val="0"/>
              </a:spcAft>
              <a:buNone/>
            </a:pPr>
            <a:endParaRPr/>
          </a:p>
          <a:p>
            <a:pPr marL="0" lvl="0" indent="0">
              <a:spcBef>
                <a:spcPts val="0"/>
              </a:spcBef>
              <a:spcAft>
                <a:spcPts val="0"/>
              </a:spcAft>
              <a:buNone/>
            </a:pPr>
            <a:r>
              <a:rPr lang="en"/>
              <a:t>Labor forces grew 5 times in 30 years (5) we could look at what people were doing before/ overall wage went up only 10,000 euros because of cheap/ unskilled labor </a:t>
            </a:r>
            <a:endParaRPr/>
          </a:p>
          <a:p>
            <a:pPr marL="0" lvl="0" indent="0">
              <a:spcBef>
                <a:spcPts val="0"/>
              </a:spcBef>
              <a:spcAft>
                <a:spcPts val="0"/>
              </a:spcAft>
              <a:buNone/>
            </a:pPr>
            <a:endParaRPr/>
          </a:p>
          <a:p>
            <a:pPr marL="0" lvl="0" indent="0">
              <a:spcBef>
                <a:spcPts val="0"/>
              </a:spcBef>
              <a:spcAft>
                <a:spcPts val="0"/>
              </a:spcAft>
              <a:buNone/>
            </a:pPr>
            <a:r>
              <a:rPr lang="en"/>
              <a:t>While wages didn't go up much, leisure was created from long work days and workers reaching their breaking point. Leisure created more industries that fed back into capitalism </a:t>
            </a:r>
            <a:endParaRPr/>
          </a:p>
          <a:p>
            <a:pPr marL="0" lvl="0" indent="0">
              <a:spcBef>
                <a:spcPts val="0"/>
              </a:spcBef>
              <a:spcAft>
                <a:spcPts val="0"/>
              </a:spcAft>
              <a:buNone/>
            </a:pPr>
            <a:endParaRPr/>
          </a:p>
          <a:p>
            <a:pPr marL="0" lvl="0" indent="0">
              <a:spcBef>
                <a:spcPts val="0"/>
              </a:spcBef>
              <a:spcAft>
                <a:spcPts val="0"/>
              </a:spcAft>
              <a:buNone/>
            </a:pPr>
            <a:r>
              <a:rPr lang="en"/>
              <a:t>Corporate hunger led to horrible deals (12)</a:t>
            </a:r>
            <a:endParaRPr/>
          </a:p>
          <a:p>
            <a:pPr marL="0" lvl="0" indent="0">
              <a:spcBef>
                <a:spcPts val="0"/>
              </a:spcBef>
              <a:spcAft>
                <a:spcPts val="0"/>
              </a:spcAft>
              <a:buNone/>
            </a:pPr>
            <a:endParaRPr/>
          </a:p>
          <a:p>
            <a:pPr marL="0" lvl="0" indent="0">
              <a:spcBef>
                <a:spcPts val="0"/>
              </a:spcBef>
              <a:spcAft>
                <a:spcPts val="0"/>
              </a:spcAft>
              <a:buNone/>
            </a:pPr>
            <a:r>
              <a:rPr lang="en"/>
              <a:t>Wage labour/wage slaves (14)</a:t>
            </a:r>
            <a:endParaRPr/>
          </a:p>
          <a:p>
            <a:pPr marL="0" lvl="0" indent="0">
              <a:spcBef>
                <a:spcPts val="0"/>
              </a:spcBef>
              <a:spcAft>
                <a:spcPts val="0"/>
              </a:spcAft>
              <a:buNone/>
            </a:pPr>
            <a:endParaRPr/>
          </a:p>
          <a:p>
            <a:pPr marL="0" lvl="0" indent="0">
              <a:spcBef>
                <a:spcPts val="0"/>
              </a:spcBef>
              <a:spcAft>
                <a:spcPts val="0"/>
              </a:spcAft>
              <a:buNone/>
            </a:pPr>
            <a:r>
              <a:rPr lang="en"/>
              <a:t>Money is bought and sold(15)</a:t>
            </a:r>
            <a:endParaRPr/>
          </a:p>
          <a:p>
            <a:pPr marL="0" lvl="0" indent="0">
              <a:spcBef>
                <a:spcPts val="0"/>
              </a:spcBef>
              <a:spcAft>
                <a:spcPts val="0"/>
              </a:spcAft>
              <a:buNone/>
            </a:pPr>
            <a:endParaRPr/>
          </a:p>
          <a:p>
            <a:pPr marL="0" lvl="0" indent="0">
              <a:spcBef>
                <a:spcPts val="0"/>
              </a:spcBef>
              <a:spcAft>
                <a:spcPts val="0"/>
              </a:spcAft>
              <a:buNone/>
            </a:pPr>
            <a:r>
              <a:rPr lang="en"/>
              <a:t>Competition makes capitalist production exceptionally dynamic(15)</a:t>
            </a:r>
            <a:endParaRPr/>
          </a:p>
          <a:p>
            <a:pPr marL="0" lvl="0" indent="0">
              <a:spcBef>
                <a:spcPts val="0"/>
              </a:spcBef>
              <a:spcAft>
                <a:spcPts val="0"/>
              </a:spcAft>
              <a:buNone/>
            </a:pPr>
            <a:endParaRPr/>
          </a:p>
          <a:p>
            <a:pPr marL="0" lvl="0" indent="0">
              <a:spcBef>
                <a:spcPts val="0"/>
              </a:spcBef>
              <a:spcAft>
                <a:spcPts val="0"/>
              </a:spcAft>
              <a:buNone/>
            </a:pPr>
            <a:r>
              <a:rPr lang="en"/>
              <a:t>Price changes allow people to make money through speculation (16)</a:t>
            </a:r>
            <a:endParaRPr/>
          </a:p>
          <a:p>
            <a:pPr marL="0" lvl="0" indent="0">
              <a:spcBef>
                <a:spcPts val="0"/>
              </a:spcBef>
              <a:spcAft>
                <a:spcPts val="0"/>
              </a:spcAft>
              <a:buNone/>
            </a:pPr>
            <a:endParaRPr/>
          </a:p>
          <a:p>
            <a:pPr marL="0" lvl="0" indent="0">
              <a:spcBef>
                <a:spcPts val="0"/>
              </a:spcBef>
              <a:spcAft>
                <a:spcPts val="0"/>
              </a:spcAft>
              <a:buNone/>
            </a:pPr>
            <a:r>
              <a:rPr lang="en"/>
              <a:t>Conflict between the employing and laboring class (22)</a:t>
            </a:r>
            <a:endParaRPr/>
          </a:p>
          <a:p>
            <a:pPr marL="0" lvl="0" indent="0">
              <a:spcBef>
                <a:spcPts val="0"/>
              </a:spcBef>
              <a:spcAft>
                <a:spcPts val="0"/>
              </a:spcAft>
              <a:buNone/>
            </a:pPr>
            <a:endParaRPr/>
          </a:p>
          <a:p>
            <a:pPr marL="0" lvl="0" indent="0">
              <a:spcBef>
                <a:spcPts val="0"/>
              </a:spcBef>
              <a:spcAft>
                <a:spcPts val="0"/>
              </a:spcAft>
              <a:buNone/>
            </a:pPr>
            <a:r>
              <a:rPr lang="en"/>
              <a:t>Economic destruction created by warfare(30) this is interesting because in the modern day war=good economy </a:t>
            </a:r>
            <a:endParaRPr/>
          </a:p>
          <a:p>
            <a:pPr marL="0" lvl="0" indent="0">
              <a:spcBef>
                <a:spcPts val="0"/>
              </a:spcBef>
              <a:spcAft>
                <a:spcPts val="0"/>
              </a:spcAft>
              <a:buNone/>
            </a:pPr>
            <a:endParaRPr/>
          </a:p>
          <a:p>
            <a:pPr marL="0" lvl="0" indent="0">
              <a:spcBef>
                <a:spcPts val="0"/>
              </a:spcBef>
              <a:spcAft>
                <a:spcPts val="0"/>
              </a:spcAft>
              <a:buNone/>
            </a:pPr>
            <a:r>
              <a:rPr lang="en"/>
              <a:t>ONly Unions that could survive are skilled workers(39)</a:t>
            </a:r>
            <a:endParaRPr/>
          </a:p>
          <a:p>
            <a:pPr marL="0" lvl="0" indent="0">
              <a:spcBef>
                <a:spcPts val="0"/>
              </a:spcBef>
              <a:spcAft>
                <a:spcPts val="0"/>
              </a:spcAft>
              <a:buNone/>
            </a:pPr>
            <a:endParaRPr/>
          </a:p>
          <a:p>
            <a:pPr marL="0" lvl="0" indent="0">
              <a:spcBef>
                <a:spcPts val="0"/>
              </a:spcBef>
              <a:spcAft>
                <a:spcPts val="0"/>
              </a:spcAft>
              <a:buNone/>
            </a:pPr>
            <a:r>
              <a:rPr lang="en"/>
              <a:t>Employers came together (41)</a:t>
            </a:r>
            <a:endParaRPr/>
          </a:p>
          <a:p>
            <a:pPr marL="0" lvl="0" indent="0">
              <a:spcBef>
                <a:spcPts val="0"/>
              </a:spcBef>
              <a:spcAft>
                <a:spcPts val="0"/>
              </a:spcAft>
              <a:buNone/>
            </a:pPr>
            <a:endParaRPr/>
          </a:p>
          <a:p>
            <a:pPr marL="0" lvl="0" indent="0">
              <a:spcBef>
                <a:spcPts val="0"/>
              </a:spcBef>
              <a:spcAft>
                <a:spcPts val="0"/>
              </a:spcAft>
              <a:buNone/>
            </a:pPr>
            <a:r>
              <a:rPr lang="en"/>
              <a:t>British state took responsibility for people’s welfare (44)</a:t>
            </a:r>
            <a:endParaRPr/>
          </a:p>
          <a:p>
            <a:pPr marL="0" lvl="0" indent="0">
              <a:spcBef>
                <a:spcPts val="0"/>
              </a:spcBef>
              <a:spcAft>
                <a:spcPts val="0"/>
              </a:spcAft>
              <a:buNone/>
            </a:pPr>
            <a:endParaRPr/>
          </a:p>
          <a:p>
            <a:pPr marL="0" lvl="0" indent="0">
              <a:spcBef>
                <a:spcPts val="0"/>
              </a:spcBef>
              <a:spcAft>
                <a:spcPts val="0"/>
              </a:spcAft>
              <a:buNone/>
            </a:pPr>
            <a:r>
              <a:rPr lang="en"/>
              <a:t>No control over market because of international trade (48)</a:t>
            </a:r>
            <a:endParaRPr/>
          </a:p>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8" name="Shape 11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endParaRPr/>
          </a:p>
          <a:p>
            <a:pPr marL="0" lvl="0" indent="0">
              <a:spcBef>
                <a:spcPts val="0"/>
              </a:spcBef>
              <a:spcAft>
                <a:spcPts val="0"/>
              </a:spcAft>
              <a:buNone/>
            </a:pPr>
            <a:r>
              <a:rPr lang="en"/>
              <a:t>“Feudalism had the potential to evolve into capitalism but whether it did so or not depended on other factors” (33).</a:t>
            </a:r>
            <a:endParaRPr/>
          </a:p>
          <a:p>
            <a:pPr marL="0" lvl="0" indent="0">
              <a:spcBef>
                <a:spcPts val="0"/>
              </a:spcBef>
              <a:spcAft>
                <a:spcPts val="0"/>
              </a:spcAft>
              <a:buNone/>
            </a:pPr>
            <a:endParaRPr/>
          </a:p>
          <a:p>
            <a:pPr marL="0" lvl="0" indent="0">
              <a:spcBef>
                <a:spcPts val="0"/>
              </a:spcBef>
              <a:spcAft>
                <a:spcPts val="0"/>
              </a:spcAft>
              <a:buNone/>
            </a:pPr>
            <a:r>
              <a:rPr lang="en"/>
              <a:t>Under feudalism, power and wealth were linked to the control of land not the ownership of capital</a:t>
            </a:r>
            <a:endParaRPr/>
          </a:p>
          <a:p>
            <a:pPr marL="0" lvl="0" indent="0">
              <a:spcBef>
                <a:spcPts val="0"/>
              </a:spcBef>
              <a:spcAft>
                <a:spcPts val="0"/>
              </a:spcAft>
              <a:buNone/>
            </a:pPr>
            <a:endParaRPr/>
          </a:p>
          <a:p>
            <a:pPr marL="0" lvl="0" indent="0">
              <a:spcBef>
                <a:spcPts val="0"/>
              </a:spcBef>
              <a:spcAft>
                <a:spcPts val="0"/>
              </a:spcAft>
              <a:buNone/>
            </a:pPr>
            <a:r>
              <a:rPr lang="en"/>
              <a:t>A transition to a market economy could also be made relatively easily. Peasants’ obligations to provide labor services or produce for the lord could be replaced by money payments, which in turn meant that peasants had to earn money through wage labor or the sale of produce in markets” (32-33). </a:t>
            </a:r>
            <a:endParaRPr/>
          </a:p>
          <a:p>
            <a:pPr marL="0" lvl="0" indent="0">
              <a:spcBef>
                <a:spcPts val="0"/>
              </a:spcBef>
              <a:spcAft>
                <a:spcPts val="0"/>
              </a:spcAft>
              <a:buClr>
                <a:schemeClr val="dk1"/>
              </a:buClr>
              <a:buSzPts val="1100"/>
              <a:buFont typeface="Arial"/>
              <a:buNone/>
            </a:pPr>
            <a:endParaRPr/>
          </a:p>
          <a:p>
            <a:pPr marL="0" lvl="0" indent="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
              <a:t>“all involve the investment of money in order to make a profit, the essential feature of capitalism. It is not the nature of the activity itself that matters but the possibility go making a profit out of it. Indeed, it is typical of a capitalist society that virtually all economic activities that go on thin it are driven by the opportunity to make a profit out of capital invested in them”</a:t>
            </a:r>
            <a:endParaRPr/>
          </a:p>
          <a:p>
            <a:pPr marL="0" lvl="0" indent="0">
              <a:spcBef>
                <a:spcPts val="0"/>
              </a:spcBef>
              <a:spcAft>
                <a:spcPts val="0"/>
              </a:spcAft>
              <a:buClr>
                <a:schemeClr val="dk1"/>
              </a:buClr>
              <a:buSzPts val="1100"/>
              <a:buFont typeface="Arial"/>
              <a:buNone/>
            </a:pPr>
            <a:endParaRPr/>
          </a:p>
          <a:p>
            <a:pPr marL="0" lvl="0" indent="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 name="Shape 13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6" name="Shape 14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4" name="Shape 15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0" name="Shape 16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6" name="Shape 16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2" name="Shape 17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0" name="Shape 18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6" name="Shape 18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4" name="Shape 19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9" name="Shape 19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 name="Shape 6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2400"/>
              </a:spcBef>
              <a:spcAft>
                <a:spcPts val="0"/>
              </a:spcAft>
              <a:buClr>
                <a:schemeClr val="dk1"/>
              </a:buClr>
              <a:buSzPts val="1100"/>
              <a:buFont typeface="Arial"/>
              <a:buNone/>
            </a:pPr>
            <a:r>
              <a:rPr lang="en" sz="1650">
                <a:solidFill>
                  <a:srgbClr val="282828"/>
                </a:solidFill>
              </a:rPr>
              <a:t>The History of Trading</a:t>
            </a:r>
            <a:endParaRPr sz="1650">
              <a:solidFill>
                <a:srgbClr val="282828"/>
              </a:solidFill>
            </a:endParaRPr>
          </a:p>
          <a:p>
            <a:pPr marL="0" lvl="0" indent="0" rtl="0">
              <a:lnSpc>
                <a:spcPct val="114545"/>
              </a:lnSpc>
              <a:spcBef>
                <a:spcPts val="600"/>
              </a:spcBef>
              <a:spcAft>
                <a:spcPts val="0"/>
              </a:spcAft>
              <a:buClr>
                <a:schemeClr val="dk1"/>
              </a:buClr>
              <a:buSzPts val="1100"/>
              <a:buFont typeface="Arial"/>
              <a:buNone/>
            </a:pPr>
            <a:r>
              <a:rPr lang="en" sz="900">
                <a:solidFill>
                  <a:schemeClr val="dk1"/>
                </a:solidFill>
              </a:rPr>
              <a:t>Term Paper, 2004 </a:t>
            </a:r>
            <a:endParaRPr sz="900">
              <a:solidFill>
                <a:schemeClr val="dk1"/>
              </a:solidFill>
            </a:endParaRPr>
          </a:p>
          <a:p>
            <a:pPr marL="0" lvl="0" indent="0" rtl="0">
              <a:lnSpc>
                <a:spcPct val="114545"/>
              </a:lnSpc>
              <a:spcBef>
                <a:spcPts val="0"/>
              </a:spcBef>
              <a:spcAft>
                <a:spcPts val="0"/>
              </a:spcAft>
              <a:buClr>
                <a:schemeClr val="dk1"/>
              </a:buClr>
              <a:buSzPts val="1100"/>
              <a:buFont typeface="Arial"/>
              <a:buNone/>
            </a:pPr>
            <a:r>
              <a:rPr lang="en" sz="900">
                <a:solidFill>
                  <a:schemeClr val="dk1"/>
                </a:solidFill>
              </a:rPr>
              <a:t>17 Pages, Grade: 2,0</a:t>
            </a:r>
            <a:endParaRPr sz="900">
              <a:solidFill>
                <a:schemeClr val="dk1"/>
              </a:solidFill>
            </a:endParaRPr>
          </a:p>
          <a:p>
            <a:pPr marL="0" lvl="0" indent="0" rtl="0">
              <a:lnSpc>
                <a:spcPct val="114545"/>
              </a:lnSpc>
              <a:spcBef>
                <a:spcPts val="0"/>
              </a:spcBef>
              <a:spcAft>
                <a:spcPts val="0"/>
              </a:spcAft>
              <a:buClr>
                <a:schemeClr val="dk1"/>
              </a:buClr>
              <a:buSzPts val="1100"/>
              <a:buFont typeface="Arial"/>
              <a:buNone/>
            </a:pPr>
            <a:endParaRPr sz="900">
              <a:solidFill>
                <a:schemeClr val="dk1"/>
              </a:solidFill>
            </a:endParaRPr>
          </a:p>
          <a:p>
            <a:pPr marL="0" lvl="0" indent="0" rtl="0">
              <a:lnSpc>
                <a:spcPct val="114545"/>
              </a:lnSpc>
              <a:spcBef>
                <a:spcPts val="0"/>
              </a:spcBef>
              <a:spcAft>
                <a:spcPts val="0"/>
              </a:spcAft>
              <a:buClr>
                <a:schemeClr val="dk1"/>
              </a:buClr>
              <a:buSzPts val="1100"/>
              <a:buFont typeface="Arial"/>
              <a:buNone/>
            </a:pPr>
            <a:r>
              <a:rPr lang="en" sz="900">
                <a:solidFill>
                  <a:schemeClr val="dk1"/>
                </a:solidFill>
              </a:rPr>
              <a:t>Adam Smith argued that trading </a:t>
            </a:r>
            <a:endParaRPr sz="900">
              <a:solidFill>
                <a:schemeClr val="dk1"/>
              </a:solidFill>
            </a:endParaRPr>
          </a:p>
          <a:p>
            <a:pPr marL="0" lvl="0" indent="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 name="Shape 7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r>
              <a:rPr lang="en" sz="1300">
                <a:solidFill>
                  <a:srgbClr val="333333"/>
                </a:solidFill>
                <a:highlight>
                  <a:schemeClr val="lt1"/>
                </a:highlight>
              </a:rPr>
              <a:t>If something like pottery clay or wheat were abundant locally but scarce in a distant town, merchants brought those goods to towns where they could fetch a higher price. This type of economic mobility was possible because of the relative peace and order of these well-developed societies.</a:t>
            </a:r>
            <a:endParaRPr sz="1300">
              <a:solidFill>
                <a:srgbClr val="333333"/>
              </a:solidFill>
              <a:highlight>
                <a:schemeClr val="lt1"/>
              </a:highlight>
            </a:endParaRPr>
          </a:p>
          <a:p>
            <a:pPr marL="0" lvl="0" indent="0" rtl="0">
              <a:lnSpc>
                <a:spcPct val="115000"/>
              </a:lnSpc>
              <a:spcBef>
                <a:spcPts val="1600"/>
              </a:spcBef>
              <a:spcAft>
                <a:spcPts val="0"/>
              </a:spcAft>
              <a:buClr>
                <a:schemeClr val="dk1"/>
              </a:buClr>
              <a:buSzPts val="1100"/>
              <a:buFont typeface="Arial"/>
              <a:buNone/>
            </a:pPr>
            <a:endParaRPr sz="1300">
              <a:solidFill>
                <a:srgbClr val="333333"/>
              </a:solidFill>
              <a:highlight>
                <a:schemeClr val="lt1"/>
              </a:highlight>
            </a:endParaRPr>
          </a:p>
          <a:p>
            <a:pPr marL="0" lvl="0" indent="0" rtl="0">
              <a:lnSpc>
                <a:spcPct val="115000"/>
              </a:lnSpc>
              <a:spcBef>
                <a:spcPts val="1600"/>
              </a:spcBef>
              <a:spcAft>
                <a:spcPts val="0"/>
              </a:spcAft>
              <a:buClr>
                <a:schemeClr val="dk1"/>
              </a:buClr>
              <a:buSzPts val="1100"/>
              <a:buFont typeface="Arial"/>
              <a:buNone/>
            </a:pPr>
            <a:r>
              <a:rPr lang="en" sz="1300">
                <a:solidFill>
                  <a:srgbClr val="333333"/>
                </a:solidFill>
                <a:highlight>
                  <a:schemeClr val="lt1"/>
                </a:highlight>
              </a:rPr>
              <a:t>“The first twelve voyages were each financed seperately, with capital committed to one voyage only and the profits of the voyage distributed among the shareholders…This was, however, a risky way of financing long-distance trade, for it exposed capital to a long period of uncertainty in far-away and unknown places…whole expeditions could, nonetheless, be lost” (3).</a:t>
            </a:r>
            <a:endParaRPr sz="1300">
              <a:solidFill>
                <a:srgbClr val="333333"/>
              </a:solidFill>
              <a:highlight>
                <a:schemeClr val="lt1"/>
              </a:highlight>
            </a:endParaRPr>
          </a:p>
          <a:p>
            <a:pPr marL="0" lvl="0" indent="0" rtl="0">
              <a:lnSpc>
                <a:spcPct val="115000"/>
              </a:lnSpc>
              <a:spcBef>
                <a:spcPts val="1600"/>
              </a:spcBef>
              <a:spcAft>
                <a:spcPts val="0"/>
              </a:spcAft>
              <a:buClr>
                <a:schemeClr val="dk1"/>
              </a:buClr>
              <a:buSzPts val="1100"/>
              <a:buFont typeface="Arial"/>
              <a:buNone/>
            </a:pPr>
            <a:r>
              <a:rPr lang="en" sz="1300">
                <a:solidFill>
                  <a:srgbClr val="333333"/>
                </a:solidFill>
                <a:highlight>
                  <a:schemeClr val="lt1"/>
                </a:highlight>
              </a:rPr>
              <a:t>“The company shifted to a method of finance that spread risks over a number of voyages and then became a fully fledged joint-stock company, with, after 1657, continuous investment unrelated to specific voyages. In 1668 trading in its stocks began on the London Stock Exchange” (3).</a:t>
            </a:r>
            <a:endParaRPr sz="1300">
              <a:solidFill>
                <a:srgbClr val="333333"/>
              </a:solidFill>
              <a:highlight>
                <a:schemeClr val="lt1"/>
              </a:highlight>
            </a:endParaRPr>
          </a:p>
          <a:p>
            <a:pPr marL="0" lvl="0" indent="0" rtl="0">
              <a:lnSpc>
                <a:spcPct val="115000"/>
              </a:lnSpc>
              <a:spcBef>
                <a:spcPts val="1600"/>
              </a:spcBef>
              <a:spcAft>
                <a:spcPts val="1600"/>
              </a:spcAft>
              <a:buClr>
                <a:schemeClr val="dk1"/>
              </a:buClr>
              <a:buSzPts val="1100"/>
              <a:buFont typeface="Arial"/>
              <a:buNone/>
            </a:pPr>
            <a:endParaRPr sz="1300">
              <a:solidFill>
                <a:srgbClr val="333333"/>
              </a:solidFill>
              <a:highlight>
                <a:schemeClr val="lt1"/>
              </a:highlight>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0" name="Shape 8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2000">
                <a:solidFill>
                  <a:schemeClr val="dk1"/>
                </a:solidFill>
              </a:rPr>
              <a:t>The 4th voyage was lost, and the investors lost their capital. </a:t>
            </a:r>
            <a:endParaRPr sz="2000">
              <a:solidFill>
                <a:schemeClr val="dk1"/>
              </a:solidFill>
            </a:endParaRPr>
          </a:p>
          <a:p>
            <a:pPr marL="0" lvl="0" indent="0">
              <a:spcBef>
                <a:spcPts val="0"/>
              </a:spcBef>
              <a:spcAft>
                <a:spcPts val="0"/>
              </a:spcAft>
              <a:buClr>
                <a:schemeClr val="dk1"/>
              </a:buClr>
              <a:buSzPts val="1100"/>
              <a:buFont typeface="Arial"/>
              <a:buNone/>
            </a:pPr>
            <a:endParaRPr sz="2000">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 name="Shape 8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
              <a:t>“At the end of the 15th century, merchant capitalists reorganized mining in northern and central Europe” (26). The Fuggers (merchants) made their fortune from trade and loans to the Hapsburg Empire (fuedalism) but increased by investing in mining operations in Hungary and Austria. They employed hundreds of workers and made huge profits. “It was in the mines of central Europe that the previously independent miners became wage labor, and the work arbeiter, German for worker, first came to use at this time” (26). </a:t>
            </a:r>
            <a:endParaRPr/>
          </a:p>
          <a:p>
            <a:pPr marL="0" lvl="0" indent="0">
              <a:spcBef>
                <a:spcPts val="0"/>
              </a:spcBef>
              <a:spcAft>
                <a:spcPts val="0"/>
              </a:spcAft>
              <a:buClr>
                <a:schemeClr val="dk1"/>
              </a:buClr>
              <a:buSzPts val="1100"/>
              <a:buFont typeface="Arial"/>
              <a:buNone/>
            </a:pPr>
            <a:endParaRPr/>
          </a:p>
          <a:p>
            <a:pPr marL="0" lvl="0" indent="0">
              <a:spcBef>
                <a:spcPts val="0"/>
              </a:spcBef>
              <a:spcAft>
                <a:spcPts val="0"/>
              </a:spcAft>
              <a:buClr>
                <a:schemeClr val="dk1"/>
              </a:buClr>
              <a:buSzPts val="1100"/>
              <a:buFont typeface="Arial"/>
              <a:buNone/>
            </a:pPr>
            <a:r>
              <a:rPr lang="en"/>
              <a:t>Apart from </a:t>
            </a:r>
            <a:endParaRPr/>
          </a:p>
          <a:p>
            <a:pPr marL="0" lvl="0" indent="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 name="Shape 10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 name="Shape 11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u="sng">
                <a:solidFill>
                  <a:schemeClr val="hlink"/>
                </a:solidFill>
                <a:hlinkClick r:id="rId3"/>
              </a:rPr>
              <a:t>https://ctlsites.uga.edu/whatthehistory/author/mms63994/</a:t>
            </a:r>
            <a:endParaRPr/>
          </a:p>
          <a:p>
            <a:pPr marL="0" lvl="0" indent="0">
              <a:spcBef>
                <a:spcPts val="0"/>
              </a:spcBef>
              <a:spcAft>
                <a:spcPts val="0"/>
              </a:spcAft>
              <a:buNone/>
            </a:pPr>
            <a:endParaRPr/>
          </a:p>
          <a:p>
            <a:pPr marL="0" lvl="0" indent="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Shape 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Shape 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Shape 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Shape 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Shape 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Shape 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Shape 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Shape 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Shape 37"/>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Shape 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Shape 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666666"/>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spcBef>
                <a:spcPts val="0"/>
              </a:spcBef>
              <a:buNone/>
              <a:defRPr sz="1000">
                <a:solidFill>
                  <a:schemeClr val="dk2"/>
                </a:solidFill>
              </a:defRPr>
            </a:lvl1pPr>
            <a:lvl2pPr lvl="1" algn="r">
              <a:spcBef>
                <a:spcPts val="0"/>
              </a:spcBef>
              <a:buNone/>
              <a:defRPr sz="1000">
                <a:solidFill>
                  <a:schemeClr val="dk2"/>
                </a:solidFill>
              </a:defRPr>
            </a:lvl2pPr>
            <a:lvl3pPr lvl="2" algn="r">
              <a:spcBef>
                <a:spcPts val="0"/>
              </a:spcBef>
              <a:buNone/>
              <a:defRPr sz="1000">
                <a:solidFill>
                  <a:schemeClr val="dk2"/>
                </a:solidFill>
              </a:defRPr>
            </a:lvl3pPr>
            <a:lvl4pPr lvl="3" algn="r">
              <a:spcBef>
                <a:spcPts val="0"/>
              </a:spcBef>
              <a:buNone/>
              <a:defRPr sz="1000">
                <a:solidFill>
                  <a:schemeClr val="dk2"/>
                </a:solidFill>
              </a:defRPr>
            </a:lvl4pPr>
            <a:lvl5pPr lvl="4" algn="r">
              <a:spcBef>
                <a:spcPts val="0"/>
              </a:spcBef>
              <a:buNone/>
              <a:defRPr sz="1000">
                <a:solidFill>
                  <a:schemeClr val="dk2"/>
                </a:solidFill>
              </a:defRPr>
            </a:lvl5pPr>
            <a:lvl6pPr lvl="5" algn="r">
              <a:spcBef>
                <a:spcPts val="0"/>
              </a:spcBef>
              <a:buNone/>
              <a:defRPr sz="1000">
                <a:solidFill>
                  <a:schemeClr val="dk2"/>
                </a:solidFill>
              </a:defRPr>
            </a:lvl6pPr>
            <a:lvl7pPr lvl="6" algn="r">
              <a:spcBef>
                <a:spcPts val="0"/>
              </a:spcBef>
              <a:buNone/>
              <a:defRPr sz="1000">
                <a:solidFill>
                  <a:schemeClr val="dk2"/>
                </a:solidFill>
              </a:defRPr>
            </a:lvl7pPr>
            <a:lvl8pPr lvl="7" algn="r">
              <a:spcBef>
                <a:spcPts val="0"/>
              </a:spcBef>
              <a:buNone/>
              <a:defRPr sz="1000">
                <a:solidFill>
                  <a:schemeClr val="dk2"/>
                </a:solidFill>
              </a:defRPr>
            </a:lvl8pPr>
            <a:lvl9pPr lvl="8" algn="r">
              <a:spcBef>
                <a:spcPts val="0"/>
              </a:spcBef>
              <a:buNone/>
              <a:defRPr sz="1000">
                <a:solidFill>
                  <a:schemeClr val="dk2"/>
                </a:solidFill>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solidFill>
                  <a:srgbClr val="FFFFFF"/>
                </a:solidFill>
              </a:rPr>
              <a:t>Understanding Capitalism</a:t>
            </a:r>
            <a:endParaRPr>
              <a:solidFill>
                <a:srgbClr val="FFFFFF"/>
              </a:solidFill>
            </a:endParaRPr>
          </a:p>
        </p:txBody>
      </p:sp>
      <p:sp>
        <p:nvSpPr>
          <p:cNvPr id="55" name="Shape 55"/>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solidFill>
                  <a:srgbClr val="FFFFFF"/>
                </a:solidFill>
              </a:rPr>
              <a:t>By Zack Collura and Jake Mendel</a:t>
            </a:r>
            <a:endParaRPr>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120" name="Shape 120"/>
          <p:cNvPicPr preferRelativeResize="0"/>
          <p:nvPr/>
        </p:nvPicPr>
        <p:blipFill>
          <a:blip r:embed="rId3">
            <a:alphaModFix/>
          </a:blip>
          <a:stretch>
            <a:fillRect/>
          </a:stretch>
        </p:blipFill>
        <p:spPr>
          <a:xfrm>
            <a:off x="1523475" y="194550"/>
            <a:ext cx="5391800" cy="475440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125" name="Shape 125"/>
          <p:cNvPicPr preferRelativeResize="0"/>
          <p:nvPr/>
        </p:nvPicPr>
        <p:blipFill>
          <a:blip r:embed="rId3">
            <a:alphaModFix/>
          </a:blip>
          <a:stretch>
            <a:fillRect/>
          </a:stretch>
        </p:blipFill>
        <p:spPr>
          <a:xfrm>
            <a:off x="3284100" y="3441150"/>
            <a:ext cx="2747050" cy="1572450"/>
          </a:xfrm>
          <a:prstGeom prst="rect">
            <a:avLst/>
          </a:prstGeom>
          <a:noFill/>
          <a:ln>
            <a:noFill/>
          </a:ln>
        </p:spPr>
      </p:pic>
      <p:sp>
        <p:nvSpPr>
          <p:cNvPr id="126" name="Shape 126"/>
          <p:cNvSpPr txBox="1">
            <a:spLocks noGrp="1"/>
          </p:cNvSpPr>
          <p:nvPr>
            <p:ph type="ctrTitle"/>
          </p:nvPr>
        </p:nvSpPr>
        <p:spPr>
          <a:xfrm>
            <a:off x="524350" y="387575"/>
            <a:ext cx="3428400" cy="1313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sz="3600">
                <a:solidFill>
                  <a:srgbClr val="FFFFFF"/>
                </a:solidFill>
              </a:rPr>
              <a:t>The Owner Class</a:t>
            </a:r>
            <a:endParaRPr sz="3600">
              <a:solidFill>
                <a:srgbClr val="FFFFFF"/>
              </a:solidFill>
            </a:endParaRPr>
          </a:p>
        </p:txBody>
      </p:sp>
      <p:sp>
        <p:nvSpPr>
          <p:cNvPr id="127" name="Shape 127"/>
          <p:cNvSpPr txBox="1">
            <a:spLocks noGrp="1"/>
          </p:cNvSpPr>
          <p:nvPr>
            <p:ph type="subTitle" idx="1"/>
          </p:nvPr>
        </p:nvSpPr>
        <p:spPr>
          <a:xfrm>
            <a:off x="493000" y="1826275"/>
            <a:ext cx="3491100" cy="3302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2400">
                <a:solidFill>
                  <a:srgbClr val="FFFFFF"/>
                </a:solidFill>
              </a:rPr>
              <a:t>Owns the machinery, factories, land, and most importantly, the money to help produce capital</a:t>
            </a:r>
            <a:endParaRPr sz="2400">
              <a:solidFill>
                <a:srgbClr val="FFFFFF"/>
              </a:solidFill>
            </a:endParaRPr>
          </a:p>
          <a:p>
            <a:pPr marL="0" lvl="0" indent="0">
              <a:spcBef>
                <a:spcPts val="0"/>
              </a:spcBef>
              <a:spcAft>
                <a:spcPts val="0"/>
              </a:spcAft>
              <a:buNone/>
            </a:pPr>
            <a:endParaRPr sz="1800">
              <a:solidFill>
                <a:srgbClr val="000000"/>
              </a:solidFill>
            </a:endParaRPr>
          </a:p>
          <a:p>
            <a:pPr marL="0" lvl="0" indent="0">
              <a:spcBef>
                <a:spcPts val="0"/>
              </a:spcBef>
              <a:spcAft>
                <a:spcPts val="0"/>
              </a:spcAft>
              <a:buNone/>
            </a:pPr>
            <a:endParaRPr sz="1800"/>
          </a:p>
        </p:txBody>
      </p:sp>
      <p:sp>
        <p:nvSpPr>
          <p:cNvPr id="128" name="Shape 128"/>
          <p:cNvSpPr txBox="1"/>
          <p:nvPr/>
        </p:nvSpPr>
        <p:spPr>
          <a:xfrm>
            <a:off x="5453850" y="437525"/>
            <a:ext cx="3202200" cy="1213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3600">
                <a:solidFill>
                  <a:srgbClr val="FFFFFF"/>
                </a:solidFill>
              </a:rPr>
              <a:t>The Working Class</a:t>
            </a:r>
            <a:endParaRPr sz="3600">
              <a:solidFill>
                <a:srgbClr val="FFFFFF"/>
              </a:solidFill>
            </a:endParaRPr>
          </a:p>
          <a:p>
            <a:pPr marL="0" lvl="0" indent="0">
              <a:spcBef>
                <a:spcPts val="0"/>
              </a:spcBef>
              <a:spcAft>
                <a:spcPts val="0"/>
              </a:spcAft>
              <a:buNone/>
            </a:pPr>
            <a:endParaRPr/>
          </a:p>
        </p:txBody>
      </p:sp>
      <p:sp>
        <p:nvSpPr>
          <p:cNvPr id="129" name="Shape 129"/>
          <p:cNvSpPr txBox="1"/>
          <p:nvPr/>
        </p:nvSpPr>
        <p:spPr>
          <a:xfrm>
            <a:off x="5704050" y="1826275"/>
            <a:ext cx="2952000" cy="2764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FFFFFF"/>
                </a:solidFill>
              </a:rPr>
              <a:t>The people who use capital to produce goods and have no ownership of that capital. </a:t>
            </a:r>
            <a:endParaRPr sz="2400">
              <a:solidFill>
                <a:srgbClr val="FFFFFF"/>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134" name="Shape 134"/>
          <p:cNvPicPr preferRelativeResize="0"/>
          <p:nvPr/>
        </p:nvPicPr>
        <p:blipFill>
          <a:blip r:embed="rId3">
            <a:alphaModFix/>
          </a:blip>
          <a:stretch>
            <a:fillRect/>
          </a:stretch>
        </p:blipFill>
        <p:spPr>
          <a:xfrm>
            <a:off x="4948950" y="2285750"/>
            <a:ext cx="4131050" cy="2673300"/>
          </a:xfrm>
          <a:prstGeom prst="rect">
            <a:avLst/>
          </a:prstGeom>
          <a:noFill/>
          <a:ln>
            <a:noFill/>
          </a:ln>
        </p:spPr>
      </p:pic>
      <p:sp>
        <p:nvSpPr>
          <p:cNvPr id="135" name="Shape 1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a:solidFill>
                  <a:srgbClr val="FFFFFF"/>
                </a:solidFill>
              </a:rPr>
              <a:t>The Creation of ‘Leisure’</a:t>
            </a:r>
            <a:endParaRPr>
              <a:solidFill>
                <a:srgbClr val="FFFFFF"/>
              </a:solidFill>
            </a:endParaRPr>
          </a:p>
        </p:txBody>
      </p:sp>
      <p:sp>
        <p:nvSpPr>
          <p:cNvPr id="136" name="Shape 136"/>
          <p:cNvSpPr txBox="1">
            <a:spLocks noGrp="1"/>
          </p:cNvSpPr>
          <p:nvPr>
            <p:ph type="body" idx="1"/>
          </p:nvPr>
        </p:nvSpPr>
        <p:spPr>
          <a:xfrm>
            <a:off x="311700" y="1152475"/>
            <a:ext cx="4804500" cy="3416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solidFill>
                  <a:srgbClr val="FFFFFF"/>
                </a:solidFill>
              </a:rPr>
              <a:t>Time became a “battleground” between workers and owners (7).</a:t>
            </a:r>
            <a:endParaRPr>
              <a:solidFill>
                <a:srgbClr val="FFFFFF"/>
              </a:solidFill>
            </a:endParaRPr>
          </a:p>
          <a:p>
            <a:pPr marL="0" lvl="0" indent="0">
              <a:spcBef>
                <a:spcPts val="1600"/>
              </a:spcBef>
              <a:spcAft>
                <a:spcPts val="0"/>
              </a:spcAft>
              <a:buNone/>
            </a:pPr>
            <a:r>
              <a:rPr lang="en">
                <a:solidFill>
                  <a:srgbClr val="FFFFFF"/>
                </a:solidFill>
              </a:rPr>
              <a:t>Wage workers had money to spend in their time off, creating commercialized leisure through individualism.</a:t>
            </a:r>
            <a:endParaRPr>
              <a:solidFill>
                <a:srgbClr val="FFFFFF"/>
              </a:solidFill>
            </a:endParaRPr>
          </a:p>
          <a:p>
            <a:pPr marL="0" lvl="0" indent="0">
              <a:spcBef>
                <a:spcPts val="1600"/>
              </a:spcBef>
              <a:spcAft>
                <a:spcPts val="0"/>
              </a:spcAft>
              <a:buNone/>
            </a:pPr>
            <a:r>
              <a:rPr lang="en">
                <a:solidFill>
                  <a:srgbClr val="FFFFFF"/>
                </a:solidFill>
              </a:rPr>
              <a:t>Created new industries that fed right back into capitalism. </a:t>
            </a:r>
            <a:endParaRPr>
              <a:solidFill>
                <a:srgbClr val="FFFFFF"/>
              </a:solidFill>
            </a:endParaRPr>
          </a:p>
          <a:p>
            <a:pPr marL="0" lvl="0" indent="0">
              <a:spcBef>
                <a:spcPts val="1600"/>
              </a:spcBef>
              <a:spcAft>
                <a:spcPts val="0"/>
              </a:spcAft>
              <a:buNone/>
            </a:pPr>
            <a:endParaRPr/>
          </a:p>
          <a:p>
            <a:pPr marL="0" lvl="0" indent="0">
              <a:spcBef>
                <a:spcPts val="1600"/>
              </a:spcBef>
              <a:spcAft>
                <a:spcPts val="0"/>
              </a:spcAft>
              <a:buNone/>
            </a:pPr>
            <a:endParaRPr/>
          </a:p>
          <a:p>
            <a:pPr marL="0" lvl="0" indent="0">
              <a:spcBef>
                <a:spcPts val="1600"/>
              </a:spcBef>
              <a:spcAft>
                <a:spcPts val="160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a:solidFill>
                  <a:srgbClr val="FFFFFF"/>
                </a:solidFill>
              </a:rPr>
              <a:t>Sports Ownership and Capitalism </a:t>
            </a:r>
            <a:endParaRPr>
              <a:solidFill>
                <a:srgbClr val="FFFFFF"/>
              </a:solidFill>
            </a:endParaRPr>
          </a:p>
        </p:txBody>
      </p:sp>
      <p:sp>
        <p:nvSpPr>
          <p:cNvPr id="142" name="Shape 142"/>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2000">
                <a:solidFill>
                  <a:srgbClr val="FFFFFF"/>
                </a:solidFill>
              </a:rPr>
              <a:t>In the modern day, leisure activities have remained profitable endeavors for investors. </a:t>
            </a:r>
            <a:endParaRPr sz="2000">
              <a:solidFill>
                <a:srgbClr val="FFFFFF"/>
              </a:solidFill>
            </a:endParaRPr>
          </a:p>
          <a:p>
            <a:pPr marL="0" lvl="0" indent="0">
              <a:spcBef>
                <a:spcPts val="1600"/>
              </a:spcBef>
              <a:spcAft>
                <a:spcPts val="1600"/>
              </a:spcAft>
              <a:buNone/>
            </a:pPr>
            <a:r>
              <a:rPr lang="en" sz="2000">
                <a:solidFill>
                  <a:srgbClr val="FFFFFF"/>
                </a:solidFill>
              </a:rPr>
              <a:t>Sports franchises’ values have grown steadily in the 21st century. </a:t>
            </a:r>
            <a:endParaRPr sz="2000">
              <a:solidFill>
                <a:srgbClr val="FFFFFF"/>
              </a:solidFill>
            </a:endParaRPr>
          </a:p>
        </p:txBody>
      </p:sp>
      <p:pic>
        <p:nvPicPr>
          <p:cNvPr id="143" name="Shape 143"/>
          <p:cNvPicPr preferRelativeResize="0"/>
          <p:nvPr/>
        </p:nvPicPr>
        <p:blipFill>
          <a:blip r:embed="rId3">
            <a:alphaModFix/>
          </a:blip>
          <a:stretch>
            <a:fillRect/>
          </a:stretch>
        </p:blipFill>
        <p:spPr>
          <a:xfrm>
            <a:off x="4464000" y="1170125"/>
            <a:ext cx="4527600" cy="33957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a:off x="311700" y="286475"/>
            <a:ext cx="8520600" cy="5727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a:solidFill>
                  <a:srgbClr val="FFFFFF"/>
                </a:solidFill>
              </a:rPr>
              <a:t>Leisure, Ownership, and Capitalism</a:t>
            </a:r>
            <a:endParaRPr>
              <a:solidFill>
                <a:srgbClr val="FFFFFF"/>
              </a:solidFill>
            </a:endParaRPr>
          </a:p>
        </p:txBody>
      </p:sp>
      <p:sp>
        <p:nvSpPr>
          <p:cNvPr id="149" name="Shape 149"/>
          <p:cNvSpPr txBox="1">
            <a:spLocks noGrp="1"/>
          </p:cNvSpPr>
          <p:nvPr>
            <p:ph type="body" idx="1"/>
          </p:nvPr>
        </p:nvSpPr>
        <p:spPr>
          <a:xfrm>
            <a:off x="177950" y="983075"/>
            <a:ext cx="3999900" cy="3416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sz="2000">
              <a:solidFill>
                <a:srgbClr val="FFFFFF"/>
              </a:solidFill>
            </a:endParaRPr>
          </a:p>
          <a:p>
            <a:pPr marL="0" lvl="0" indent="0">
              <a:spcBef>
                <a:spcPts val="1600"/>
              </a:spcBef>
              <a:spcAft>
                <a:spcPts val="0"/>
              </a:spcAft>
              <a:buNone/>
            </a:pPr>
            <a:r>
              <a:rPr lang="en" sz="2000">
                <a:solidFill>
                  <a:srgbClr val="FFFFFF"/>
                </a:solidFill>
              </a:rPr>
              <a:t>In the 1994-1994 season, Leslie Alexander purchased the Houston Rockets for $85 million.</a:t>
            </a:r>
            <a:endParaRPr sz="2000">
              <a:solidFill>
                <a:srgbClr val="FFFFFF"/>
              </a:solidFill>
            </a:endParaRPr>
          </a:p>
          <a:p>
            <a:pPr marL="0" lvl="0" indent="0">
              <a:spcBef>
                <a:spcPts val="1600"/>
              </a:spcBef>
              <a:spcAft>
                <a:spcPts val="0"/>
              </a:spcAft>
              <a:buNone/>
            </a:pPr>
            <a:r>
              <a:rPr lang="en" sz="2000">
                <a:solidFill>
                  <a:srgbClr val="FFFFFF"/>
                </a:solidFill>
              </a:rPr>
              <a:t>In 2017, the Rockets sold for $2.2 billion.</a:t>
            </a:r>
            <a:endParaRPr sz="2000">
              <a:solidFill>
                <a:srgbClr val="FFFFFF"/>
              </a:solidFill>
            </a:endParaRPr>
          </a:p>
          <a:p>
            <a:pPr marL="0" lvl="0" indent="0">
              <a:spcBef>
                <a:spcPts val="1600"/>
              </a:spcBef>
              <a:spcAft>
                <a:spcPts val="0"/>
              </a:spcAft>
              <a:buNone/>
            </a:pPr>
            <a:endParaRPr/>
          </a:p>
          <a:p>
            <a:pPr marL="0" lvl="0" indent="0">
              <a:spcBef>
                <a:spcPts val="1600"/>
              </a:spcBef>
              <a:spcAft>
                <a:spcPts val="1600"/>
              </a:spcAft>
              <a:buNone/>
            </a:pPr>
            <a:endParaRPr/>
          </a:p>
        </p:txBody>
      </p:sp>
      <p:pic>
        <p:nvPicPr>
          <p:cNvPr id="150" name="Shape 150"/>
          <p:cNvPicPr preferRelativeResize="0"/>
          <p:nvPr/>
        </p:nvPicPr>
        <p:blipFill>
          <a:blip r:embed="rId3">
            <a:alphaModFix/>
          </a:blip>
          <a:stretch>
            <a:fillRect/>
          </a:stretch>
        </p:blipFill>
        <p:spPr>
          <a:xfrm>
            <a:off x="4311600" y="993425"/>
            <a:ext cx="4527600" cy="3395700"/>
          </a:xfrm>
          <a:prstGeom prst="rect">
            <a:avLst/>
          </a:prstGeom>
          <a:noFill/>
          <a:ln>
            <a:noFill/>
          </a:ln>
        </p:spPr>
      </p:pic>
      <p:sp>
        <p:nvSpPr>
          <p:cNvPr id="151" name="Shape 151"/>
          <p:cNvSpPr txBox="1"/>
          <p:nvPr/>
        </p:nvSpPr>
        <p:spPr>
          <a:xfrm>
            <a:off x="4559825" y="4523375"/>
            <a:ext cx="4527600" cy="4257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a:solidFill>
                  <a:srgbClr val="FFFFFF"/>
                </a:solidFill>
              </a:rPr>
              <a:t>Leslie Alexander pictured with James Harden</a:t>
            </a:r>
            <a:endParaRPr>
              <a:solidFill>
                <a:srgbClr val="FFFFFF"/>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endParaRPr sz="1100"/>
          </a:p>
          <a:p>
            <a:pPr marL="0" lvl="0" indent="0" rtl="0">
              <a:spcBef>
                <a:spcPts val="0"/>
              </a:spcBef>
              <a:spcAft>
                <a:spcPts val="0"/>
              </a:spcAft>
              <a:buClr>
                <a:schemeClr val="dk1"/>
              </a:buClr>
              <a:buSzPts val="1100"/>
              <a:buFont typeface="Arial"/>
              <a:buNone/>
            </a:pPr>
            <a:endParaRPr sz="1100"/>
          </a:p>
          <a:p>
            <a:pPr marL="0" lvl="0" indent="0">
              <a:spcBef>
                <a:spcPts val="0"/>
              </a:spcBef>
              <a:spcAft>
                <a:spcPts val="0"/>
              </a:spcAft>
              <a:buNone/>
            </a:pPr>
            <a:endParaRPr/>
          </a:p>
        </p:txBody>
      </p:sp>
      <p:sp>
        <p:nvSpPr>
          <p:cNvPr id="157" name="Shape 157"/>
          <p:cNvSpPr txBox="1">
            <a:spLocks noGrp="1"/>
          </p:cNvSpPr>
          <p:nvPr>
            <p:ph type="body" idx="1"/>
          </p:nvPr>
        </p:nvSpPr>
        <p:spPr>
          <a:xfrm>
            <a:off x="249150" y="552050"/>
            <a:ext cx="8520600" cy="4376400"/>
          </a:xfrm>
          <a:prstGeom prst="rect">
            <a:avLst/>
          </a:prstGeom>
        </p:spPr>
        <p:txBody>
          <a:bodyPr spcFirstLastPara="1" wrap="square" lIns="91425" tIns="91425" rIns="91425" bIns="91425" anchor="t" anchorCtr="0">
            <a:noAutofit/>
          </a:bodyPr>
          <a:lstStyle/>
          <a:p>
            <a:pPr marL="0" marR="215900" lvl="0" indent="0" algn="ctr" rtl="0">
              <a:lnSpc>
                <a:spcPct val="150000"/>
              </a:lnSpc>
              <a:spcBef>
                <a:spcPts val="0"/>
              </a:spcBef>
              <a:spcAft>
                <a:spcPts val="0"/>
              </a:spcAft>
              <a:buNone/>
            </a:pPr>
            <a:r>
              <a:rPr lang="en" sz="2400">
                <a:solidFill>
                  <a:srgbClr val="FFFFFF"/>
                </a:solidFill>
              </a:rPr>
              <a:t>In a capitalist economic system, the owner of production is the individual, and the benefactors of production are first the individual and second the society.</a:t>
            </a:r>
            <a:endParaRPr sz="2400">
              <a:solidFill>
                <a:srgbClr val="FFFFFF"/>
              </a:solidFill>
            </a:endParaRPr>
          </a:p>
          <a:p>
            <a:pPr marL="0" marR="215900" lvl="0" indent="0" algn="ctr" rtl="0">
              <a:lnSpc>
                <a:spcPct val="150000"/>
              </a:lnSpc>
              <a:spcBef>
                <a:spcPts val="2100"/>
              </a:spcBef>
              <a:spcAft>
                <a:spcPts val="2100"/>
              </a:spcAft>
              <a:buNone/>
            </a:pPr>
            <a:r>
              <a:rPr lang="en" sz="2400">
                <a:solidFill>
                  <a:srgbClr val="FFFFFF"/>
                </a:solidFill>
              </a:rPr>
              <a:t>Unlike socialism, communism or fascism, there was no role for government in the economy, so there was a lack of rules regulating working hours, wage, or child labor laws. Karl Marx defined the workers as “wage slaves” (14).</a:t>
            </a:r>
            <a:endParaRPr sz="1300">
              <a:solidFill>
                <a:srgbClr val="FFFFFF"/>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a:solidFill>
                  <a:srgbClr val="FFFFFF"/>
                </a:solidFill>
              </a:rPr>
              <a:t>The Birth of Unions </a:t>
            </a:r>
            <a:endParaRPr>
              <a:solidFill>
                <a:srgbClr val="FFFFFF"/>
              </a:solidFill>
            </a:endParaRPr>
          </a:p>
        </p:txBody>
      </p:sp>
      <p:sp>
        <p:nvSpPr>
          <p:cNvPr id="163" name="Shape 16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solidFill>
                  <a:srgbClr val="FFFFFF"/>
                </a:solidFill>
              </a:rPr>
              <a:t>Competition forces companies to constantly compete in many different ways by trying to find new ways to efficiently exploit labour. To avoid paying the best workers, companies would often avoid paying skilled workers to keep their prices down (15).</a:t>
            </a:r>
            <a:endParaRPr>
              <a:solidFill>
                <a:srgbClr val="FFFFFF"/>
              </a:solidFill>
            </a:endParaRPr>
          </a:p>
          <a:p>
            <a:pPr marL="0" lvl="0" indent="0">
              <a:spcBef>
                <a:spcPts val="1600"/>
              </a:spcBef>
              <a:spcAft>
                <a:spcPts val="0"/>
              </a:spcAft>
              <a:buNone/>
            </a:pPr>
            <a:r>
              <a:rPr lang="en">
                <a:solidFill>
                  <a:srgbClr val="FFFFFF"/>
                </a:solidFill>
              </a:rPr>
              <a:t>Starting in 1424 Journeymen workers started to strike for better wages. Without the working class, the owner class could not succeed. This was one of the first examples of workers forming a union to stand up to ownership.</a:t>
            </a:r>
            <a:endParaRPr>
              <a:solidFill>
                <a:srgbClr val="FFFFFF"/>
              </a:solidFill>
            </a:endParaRPr>
          </a:p>
          <a:p>
            <a:pPr marL="0" lvl="0" indent="0">
              <a:spcBef>
                <a:spcPts val="1600"/>
              </a:spcBef>
              <a:spcAft>
                <a:spcPts val="1600"/>
              </a:spcAft>
              <a:buNone/>
            </a:pPr>
            <a:r>
              <a:rPr lang="en">
                <a:solidFill>
                  <a:srgbClr val="FFFFFF"/>
                </a:solidFill>
              </a:rPr>
              <a:t>The issue was that only the unions with skilled workers could survive because they could control entry into their craft (39).</a:t>
            </a:r>
            <a:endParaRPr>
              <a:solidFill>
                <a:srgbClr val="FFFFFF"/>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a:solidFill>
                  <a:srgbClr val="FFFFFF"/>
                </a:solidFill>
              </a:rPr>
              <a:t>Stages of Capitalism</a:t>
            </a:r>
            <a:endParaRPr>
              <a:solidFill>
                <a:srgbClr val="FFFFFF"/>
              </a:solidFill>
            </a:endParaRPr>
          </a:p>
        </p:txBody>
      </p:sp>
      <p:sp>
        <p:nvSpPr>
          <p:cNvPr id="169" name="Shape 16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2400" b="1">
                <a:solidFill>
                  <a:srgbClr val="FFFFFF"/>
                </a:solidFill>
              </a:rPr>
              <a:t>Anarchic capitalism</a:t>
            </a:r>
            <a:r>
              <a:rPr lang="en" sz="2400">
                <a:solidFill>
                  <a:srgbClr val="FFFFFF"/>
                </a:solidFill>
              </a:rPr>
              <a:t>- 18th to early 19th century</a:t>
            </a:r>
            <a:endParaRPr sz="2400">
              <a:solidFill>
                <a:srgbClr val="FFFFFF"/>
              </a:solidFill>
            </a:endParaRPr>
          </a:p>
          <a:p>
            <a:pPr marL="0" lvl="0" indent="0">
              <a:spcBef>
                <a:spcPts val="1600"/>
              </a:spcBef>
              <a:spcAft>
                <a:spcPts val="0"/>
              </a:spcAft>
              <a:buNone/>
            </a:pPr>
            <a:endParaRPr sz="2400">
              <a:solidFill>
                <a:srgbClr val="FFFFFF"/>
              </a:solidFill>
            </a:endParaRPr>
          </a:p>
          <a:p>
            <a:pPr marL="0" lvl="0" indent="0">
              <a:spcBef>
                <a:spcPts val="1600"/>
              </a:spcBef>
              <a:spcAft>
                <a:spcPts val="0"/>
              </a:spcAft>
              <a:buNone/>
            </a:pPr>
            <a:r>
              <a:rPr lang="en" sz="2400" b="1">
                <a:solidFill>
                  <a:srgbClr val="FFFFFF"/>
                </a:solidFill>
              </a:rPr>
              <a:t>Managed capitalism</a:t>
            </a:r>
            <a:r>
              <a:rPr lang="en" sz="2400">
                <a:solidFill>
                  <a:srgbClr val="FFFFFF"/>
                </a:solidFill>
              </a:rPr>
              <a:t>-mid-19th century to 1970s</a:t>
            </a:r>
            <a:endParaRPr sz="2400">
              <a:solidFill>
                <a:srgbClr val="FFFFFF"/>
              </a:solidFill>
            </a:endParaRPr>
          </a:p>
          <a:p>
            <a:pPr marL="0" lvl="0" indent="0">
              <a:spcBef>
                <a:spcPts val="1600"/>
              </a:spcBef>
              <a:spcAft>
                <a:spcPts val="0"/>
              </a:spcAft>
              <a:buNone/>
            </a:pPr>
            <a:endParaRPr sz="2400">
              <a:solidFill>
                <a:srgbClr val="FFFFFF"/>
              </a:solidFill>
            </a:endParaRPr>
          </a:p>
          <a:p>
            <a:pPr marL="0" lvl="0" indent="0">
              <a:spcBef>
                <a:spcPts val="1600"/>
              </a:spcBef>
              <a:spcAft>
                <a:spcPts val="0"/>
              </a:spcAft>
              <a:buNone/>
            </a:pPr>
            <a:r>
              <a:rPr lang="en" sz="2400" b="1">
                <a:solidFill>
                  <a:srgbClr val="FFFFFF"/>
                </a:solidFill>
              </a:rPr>
              <a:t>Neoliberalism</a:t>
            </a:r>
            <a:r>
              <a:rPr lang="en" sz="2400">
                <a:solidFill>
                  <a:srgbClr val="FFFFFF"/>
                </a:solidFill>
              </a:rPr>
              <a:t>-1980s to present day</a:t>
            </a:r>
            <a:endParaRPr sz="2400">
              <a:solidFill>
                <a:srgbClr val="FFFFFF"/>
              </a:solidFill>
            </a:endParaRPr>
          </a:p>
          <a:p>
            <a:pPr marL="0" lvl="0" indent="0">
              <a:spcBef>
                <a:spcPts val="1600"/>
              </a:spcBef>
              <a:spcAft>
                <a:spcPts val="160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a:solidFill>
                  <a:srgbClr val="FFFFFF"/>
                </a:solidFill>
              </a:rPr>
              <a:t>Anarchic Capitalism</a:t>
            </a:r>
            <a:endParaRPr>
              <a:solidFill>
                <a:srgbClr val="FFFFFF"/>
              </a:solidFill>
            </a:endParaRPr>
          </a:p>
        </p:txBody>
      </p:sp>
      <p:sp>
        <p:nvSpPr>
          <p:cNvPr id="175" name="Shape 175"/>
          <p:cNvSpPr txBox="1">
            <a:spLocks noGrp="1"/>
          </p:cNvSpPr>
          <p:nvPr>
            <p:ph type="body" idx="4294967295"/>
          </p:nvPr>
        </p:nvSpPr>
        <p:spPr>
          <a:xfrm>
            <a:off x="311700" y="1155150"/>
            <a:ext cx="4539900" cy="3879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2000">
                <a:solidFill>
                  <a:srgbClr val="FFFFFF"/>
                </a:solidFill>
              </a:rPr>
              <a:t>“Competitive small-scale manufacturing, a weak labor organization, economic deregulation, a strong state, and minimal state welfare were the mutually reinforcing features of this stage in the development of capitalism” (41).</a:t>
            </a:r>
            <a:r>
              <a:rPr lang="en" sz="1100">
                <a:solidFill>
                  <a:srgbClr val="FFFFFF"/>
                </a:solidFill>
              </a:rPr>
              <a:t> </a:t>
            </a:r>
            <a:endParaRPr sz="1100">
              <a:solidFill>
                <a:srgbClr val="FFFFFF"/>
              </a:solidFill>
            </a:endParaRPr>
          </a:p>
          <a:p>
            <a:pPr marL="0" lvl="0" indent="0">
              <a:spcBef>
                <a:spcPts val="1600"/>
              </a:spcBef>
              <a:spcAft>
                <a:spcPts val="0"/>
              </a:spcAft>
              <a:buClr>
                <a:schemeClr val="dk1"/>
              </a:buClr>
              <a:buSzPts val="1100"/>
              <a:buFont typeface="Arial"/>
              <a:buNone/>
            </a:pPr>
            <a:r>
              <a:rPr lang="en" sz="2000">
                <a:solidFill>
                  <a:srgbClr val="FFFFFF"/>
                </a:solidFill>
              </a:rPr>
              <a:t>Entrepreneurs were mostly unchecked by labor.</a:t>
            </a:r>
            <a:endParaRPr sz="2000">
              <a:solidFill>
                <a:srgbClr val="FFFFFF"/>
              </a:solidFill>
            </a:endParaRPr>
          </a:p>
          <a:p>
            <a:pPr marL="0" lvl="0" indent="0">
              <a:spcBef>
                <a:spcPts val="1600"/>
              </a:spcBef>
              <a:spcAft>
                <a:spcPts val="0"/>
              </a:spcAft>
              <a:buNone/>
            </a:pPr>
            <a:endParaRPr>
              <a:solidFill>
                <a:srgbClr val="000000"/>
              </a:solidFill>
            </a:endParaRPr>
          </a:p>
          <a:p>
            <a:pPr marL="0" lvl="0" indent="0">
              <a:spcBef>
                <a:spcPts val="1600"/>
              </a:spcBef>
              <a:spcAft>
                <a:spcPts val="1600"/>
              </a:spcAft>
              <a:buNone/>
            </a:pPr>
            <a:endParaRPr>
              <a:solidFill>
                <a:srgbClr val="000000"/>
              </a:solidFill>
            </a:endParaRPr>
          </a:p>
        </p:txBody>
      </p:sp>
      <p:pic>
        <p:nvPicPr>
          <p:cNvPr id="176" name="Shape 176"/>
          <p:cNvPicPr preferRelativeResize="0"/>
          <p:nvPr/>
        </p:nvPicPr>
        <p:blipFill>
          <a:blip r:embed="rId3">
            <a:alphaModFix/>
          </a:blip>
          <a:stretch>
            <a:fillRect/>
          </a:stretch>
        </p:blipFill>
        <p:spPr>
          <a:xfrm>
            <a:off x="4943200" y="1425450"/>
            <a:ext cx="3987600" cy="2155796"/>
          </a:xfrm>
          <a:prstGeom prst="rect">
            <a:avLst/>
          </a:prstGeom>
          <a:noFill/>
          <a:ln>
            <a:noFill/>
          </a:ln>
        </p:spPr>
      </p:pic>
      <p:sp>
        <p:nvSpPr>
          <p:cNvPr id="177" name="Shape 177"/>
          <p:cNvSpPr txBox="1"/>
          <p:nvPr/>
        </p:nvSpPr>
        <p:spPr>
          <a:xfrm>
            <a:off x="5001400" y="3842450"/>
            <a:ext cx="3871200" cy="8025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a:solidFill>
                  <a:srgbClr val="FFFFFF"/>
                </a:solidFill>
              </a:rPr>
              <a:t>Depiction of a Victorian Factory in 19th century England.  Pictorial Press Ltd / Alamy Stock Photo.</a:t>
            </a:r>
            <a:endParaRPr>
              <a:solidFill>
                <a:srgbClr val="FFFFFF"/>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a:solidFill>
                  <a:srgbClr val="FFFFFF"/>
                </a:solidFill>
              </a:rPr>
              <a:t>Managed Capitalism </a:t>
            </a:r>
            <a:endParaRPr>
              <a:solidFill>
                <a:srgbClr val="FFFFFF"/>
              </a:solidFill>
            </a:endParaRPr>
          </a:p>
        </p:txBody>
      </p:sp>
      <p:sp>
        <p:nvSpPr>
          <p:cNvPr id="183" name="Shape 18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solidFill>
                  <a:srgbClr val="FFFFFF"/>
                </a:solidFill>
              </a:rPr>
              <a:t>While unions helped the worker class to an extent, the workers, specifically the unskilled needed more help surviving in the capitalist world. </a:t>
            </a:r>
            <a:endParaRPr>
              <a:solidFill>
                <a:srgbClr val="FFFFFF"/>
              </a:solidFill>
            </a:endParaRPr>
          </a:p>
          <a:p>
            <a:pPr marL="0" lvl="0" indent="0">
              <a:spcBef>
                <a:spcPts val="1600"/>
              </a:spcBef>
              <a:spcAft>
                <a:spcPts val="0"/>
              </a:spcAft>
              <a:buNone/>
            </a:pPr>
            <a:r>
              <a:rPr lang="en">
                <a:solidFill>
                  <a:srgbClr val="FFFFFF"/>
                </a:solidFill>
              </a:rPr>
              <a:t>In the 1800’s the state started to regulate such things as working conditions, hours, and child laws. (Health and Morals of Apprentices Act &amp; Factory Act)</a:t>
            </a:r>
            <a:endParaRPr>
              <a:solidFill>
                <a:srgbClr val="FFFFFF"/>
              </a:solidFill>
            </a:endParaRPr>
          </a:p>
          <a:p>
            <a:pPr marL="0" lvl="0" indent="0">
              <a:spcBef>
                <a:spcPts val="1600"/>
              </a:spcBef>
              <a:spcAft>
                <a:spcPts val="0"/>
              </a:spcAft>
              <a:buNone/>
            </a:pPr>
            <a:r>
              <a:rPr lang="en">
                <a:solidFill>
                  <a:srgbClr val="FFFFFF"/>
                </a:solidFill>
              </a:rPr>
              <a:t>Employers came together to counter the growing industrial power of the workers and the unions. Soon, managers started to oversee day-to-day operations instead of shareholders</a:t>
            </a:r>
            <a:endParaRPr>
              <a:solidFill>
                <a:srgbClr val="FFFFFF"/>
              </a:solidFill>
            </a:endParaRPr>
          </a:p>
          <a:p>
            <a:pPr marL="0" lvl="0" indent="0">
              <a:spcBef>
                <a:spcPts val="1600"/>
              </a:spcBef>
              <a:spcAft>
                <a:spcPts val="160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a:solidFill>
                  <a:srgbClr val="FFFFFF"/>
                </a:solidFill>
              </a:rPr>
              <a:t>What is Capitalism?</a:t>
            </a:r>
            <a:endParaRPr>
              <a:solidFill>
                <a:srgbClr val="FFFFFF"/>
              </a:solidFill>
            </a:endParaRPr>
          </a:p>
        </p:txBody>
      </p:sp>
      <p:sp>
        <p:nvSpPr>
          <p:cNvPr id="61" name="Shape 61"/>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 sz="2000">
                <a:solidFill>
                  <a:srgbClr val="F3F3F3"/>
                </a:solidFill>
              </a:rPr>
              <a:t>Capitalism is essentially the investment of money in the expectation of making money (2). </a:t>
            </a:r>
            <a:endParaRPr sz="2000">
              <a:solidFill>
                <a:srgbClr val="F3F3F3"/>
              </a:solidFill>
            </a:endParaRPr>
          </a:p>
          <a:p>
            <a:pPr marL="0" lvl="0" indent="0" rtl="0">
              <a:lnSpc>
                <a:spcPct val="100000"/>
              </a:lnSpc>
              <a:spcBef>
                <a:spcPts val="0"/>
              </a:spcBef>
              <a:spcAft>
                <a:spcPts val="0"/>
              </a:spcAft>
              <a:buNone/>
            </a:pPr>
            <a:endParaRPr sz="2000">
              <a:solidFill>
                <a:srgbClr val="F3F3F3"/>
              </a:solidFill>
            </a:endParaRPr>
          </a:p>
          <a:p>
            <a:pPr marL="0" lvl="0" indent="0" rtl="0">
              <a:lnSpc>
                <a:spcPct val="100000"/>
              </a:lnSpc>
              <a:spcBef>
                <a:spcPts val="0"/>
              </a:spcBef>
              <a:spcAft>
                <a:spcPts val="0"/>
              </a:spcAft>
              <a:buNone/>
            </a:pPr>
            <a:r>
              <a:rPr lang="en" sz="2000">
                <a:solidFill>
                  <a:srgbClr val="F3F3F3"/>
                </a:solidFill>
              </a:rPr>
              <a:t>While profit-seeking and trade existed for hundreds of years, in the 17th and 18th century, capitalism emerged as a system out of mercantilism in Europe.</a:t>
            </a:r>
            <a:endParaRPr sz="2000">
              <a:solidFill>
                <a:srgbClr val="F3F3F3"/>
              </a:solidFill>
            </a:endParaRPr>
          </a:p>
          <a:p>
            <a:pPr marL="0" lvl="0" indent="0" rtl="0">
              <a:lnSpc>
                <a:spcPct val="100000"/>
              </a:lnSpc>
              <a:spcBef>
                <a:spcPts val="0"/>
              </a:spcBef>
              <a:spcAft>
                <a:spcPts val="0"/>
              </a:spcAft>
              <a:buClr>
                <a:schemeClr val="dk1"/>
              </a:buClr>
              <a:buSzPts val="1100"/>
              <a:buFont typeface="Arial"/>
              <a:buNone/>
            </a:pPr>
            <a:endParaRPr sz="2000">
              <a:solidFill>
                <a:schemeClr val="dk1"/>
              </a:solidFill>
            </a:endParaRPr>
          </a:p>
        </p:txBody>
      </p:sp>
      <p:pic>
        <p:nvPicPr>
          <p:cNvPr id="62" name="Shape 62"/>
          <p:cNvPicPr preferRelativeResize="0"/>
          <p:nvPr/>
        </p:nvPicPr>
        <p:blipFill>
          <a:blip r:embed="rId3">
            <a:alphaModFix/>
          </a:blip>
          <a:stretch>
            <a:fillRect/>
          </a:stretch>
        </p:blipFill>
        <p:spPr>
          <a:xfrm>
            <a:off x="4464000" y="1170125"/>
            <a:ext cx="4527600" cy="34164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Shape 18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a:solidFill>
                  <a:srgbClr val="FFFFFF"/>
                </a:solidFill>
              </a:rPr>
              <a:t>Neoliberalism-Modern Day Capitalism</a:t>
            </a:r>
            <a:endParaRPr>
              <a:solidFill>
                <a:srgbClr val="FFFFFF"/>
              </a:solidFill>
            </a:endParaRPr>
          </a:p>
        </p:txBody>
      </p:sp>
      <p:sp>
        <p:nvSpPr>
          <p:cNvPr id="189" name="Shape 189"/>
          <p:cNvSpPr txBox="1">
            <a:spLocks noGrp="1"/>
          </p:cNvSpPr>
          <p:nvPr>
            <p:ph type="body" idx="1"/>
          </p:nvPr>
        </p:nvSpPr>
        <p:spPr>
          <a:xfrm>
            <a:off x="311700" y="1152475"/>
            <a:ext cx="3999900" cy="366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1800">
                <a:solidFill>
                  <a:srgbClr val="FFFFFF"/>
                </a:solidFill>
              </a:rPr>
              <a:t>Rolling back of the state. Two thirds of state owned industries were sold in 1992 (49).</a:t>
            </a:r>
            <a:endParaRPr sz="1800">
              <a:solidFill>
                <a:srgbClr val="FFFFFF"/>
              </a:solidFill>
            </a:endParaRPr>
          </a:p>
          <a:p>
            <a:pPr marL="0" lvl="0" indent="0">
              <a:spcBef>
                <a:spcPts val="1600"/>
              </a:spcBef>
              <a:spcAft>
                <a:spcPts val="0"/>
              </a:spcAft>
              <a:buClr>
                <a:schemeClr val="dk1"/>
              </a:buClr>
              <a:buSzPts val="1100"/>
              <a:buFont typeface="Arial"/>
              <a:buNone/>
            </a:pPr>
            <a:r>
              <a:rPr lang="en" sz="1800">
                <a:solidFill>
                  <a:srgbClr val="FFFFFF"/>
                </a:solidFill>
              </a:rPr>
              <a:t>State uses police to defeat coal miners strike in 1984, one of many ways in which unions were thwarted and struck down in the 1980s.</a:t>
            </a:r>
            <a:endParaRPr sz="1800">
              <a:solidFill>
                <a:srgbClr val="FFFFFF"/>
              </a:solidFill>
            </a:endParaRPr>
          </a:p>
          <a:p>
            <a:pPr marL="0" lvl="0" indent="0">
              <a:spcBef>
                <a:spcPts val="1600"/>
              </a:spcBef>
              <a:spcAft>
                <a:spcPts val="0"/>
              </a:spcAft>
              <a:buNone/>
            </a:pPr>
            <a:r>
              <a:rPr lang="en" sz="1800">
                <a:solidFill>
                  <a:srgbClr val="FFFFFF"/>
                </a:solidFill>
              </a:rPr>
              <a:t>Central government took over much of local government and privatized local government services. </a:t>
            </a:r>
            <a:endParaRPr sz="1800">
              <a:solidFill>
                <a:srgbClr val="FFFFFF"/>
              </a:solidFill>
            </a:endParaRPr>
          </a:p>
          <a:p>
            <a:pPr marL="0" lvl="0" indent="0">
              <a:spcBef>
                <a:spcPts val="1600"/>
              </a:spcBef>
              <a:spcAft>
                <a:spcPts val="1600"/>
              </a:spcAft>
              <a:buNone/>
            </a:pPr>
            <a:endParaRPr/>
          </a:p>
        </p:txBody>
      </p:sp>
      <p:pic>
        <p:nvPicPr>
          <p:cNvPr id="190" name="Shape 190"/>
          <p:cNvPicPr preferRelativeResize="0"/>
          <p:nvPr/>
        </p:nvPicPr>
        <p:blipFill>
          <a:blip r:embed="rId3">
            <a:alphaModFix/>
          </a:blip>
          <a:stretch>
            <a:fillRect/>
          </a:stretch>
        </p:blipFill>
        <p:spPr>
          <a:xfrm>
            <a:off x="4464000" y="1170125"/>
            <a:ext cx="4527600" cy="3085725"/>
          </a:xfrm>
          <a:prstGeom prst="rect">
            <a:avLst/>
          </a:prstGeom>
          <a:noFill/>
          <a:ln>
            <a:noFill/>
          </a:ln>
        </p:spPr>
      </p:pic>
      <p:sp>
        <p:nvSpPr>
          <p:cNvPr id="191" name="Shape 191"/>
          <p:cNvSpPr txBox="1"/>
          <p:nvPr/>
        </p:nvSpPr>
        <p:spPr>
          <a:xfrm>
            <a:off x="4438250" y="4365275"/>
            <a:ext cx="4474800" cy="5727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a:solidFill>
                  <a:srgbClr val="FFFFFF"/>
                </a:solidFill>
              </a:rPr>
              <a:t>Ronald Reagan and Margaret Thatcher, instrumental in neoliberal policy. </a:t>
            </a:r>
            <a:endParaRPr>
              <a:solidFill>
                <a:srgbClr val="FFFFFF"/>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pic>
        <p:nvPicPr>
          <p:cNvPr id="196" name="Shape 196"/>
          <p:cNvPicPr preferRelativeResize="0"/>
          <p:nvPr/>
        </p:nvPicPr>
        <p:blipFill>
          <a:blip r:embed="rId3">
            <a:alphaModFix/>
          </a:blip>
          <a:stretch>
            <a:fillRect/>
          </a:stretch>
        </p:blipFill>
        <p:spPr>
          <a:xfrm>
            <a:off x="958004" y="69325"/>
            <a:ext cx="7547442" cy="51435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pic>
        <p:nvPicPr>
          <p:cNvPr id="201" name="Shape 201"/>
          <p:cNvPicPr preferRelativeResize="0"/>
          <p:nvPr/>
        </p:nvPicPr>
        <p:blipFill>
          <a:blip r:embed="rId3">
            <a:alphaModFix/>
          </a:blip>
          <a:stretch>
            <a:fillRect/>
          </a:stretch>
        </p:blipFill>
        <p:spPr>
          <a:xfrm>
            <a:off x="1556127" y="0"/>
            <a:ext cx="6150325" cy="5143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a:solidFill>
                  <a:srgbClr val="FFFFFF"/>
                </a:solidFill>
              </a:rPr>
              <a:t>Mercantilism and the Origins of Capitalism</a:t>
            </a:r>
            <a:endParaRPr>
              <a:solidFill>
                <a:srgbClr val="FFFFFF"/>
              </a:solidFill>
            </a:endParaRPr>
          </a:p>
        </p:txBody>
      </p:sp>
      <p:sp>
        <p:nvSpPr>
          <p:cNvPr id="68" name="Shape 68"/>
          <p:cNvSpPr txBox="1">
            <a:spLocks noGrp="1"/>
          </p:cNvSpPr>
          <p:nvPr>
            <p:ph type="body" idx="1"/>
          </p:nvPr>
        </p:nvSpPr>
        <p:spPr>
          <a:xfrm>
            <a:off x="4749950" y="1188950"/>
            <a:ext cx="3999900" cy="3589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2000">
                <a:solidFill>
                  <a:srgbClr val="FFFFFF"/>
                </a:solidFill>
              </a:rPr>
              <a:t>Mercantilism revolves around trade. The core of mercantilism is the simple practice of selling something for more than you paid for it. It's based on the concept of profit.</a:t>
            </a:r>
            <a:endParaRPr sz="2000">
              <a:solidFill>
                <a:srgbClr val="FFFFFF"/>
              </a:solidFill>
            </a:endParaRPr>
          </a:p>
          <a:p>
            <a:pPr marL="0" lvl="0" indent="0">
              <a:spcBef>
                <a:spcPts val="1600"/>
              </a:spcBef>
              <a:spcAft>
                <a:spcPts val="0"/>
              </a:spcAft>
              <a:buNone/>
            </a:pPr>
            <a:r>
              <a:rPr lang="en" sz="2000">
                <a:solidFill>
                  <a:srgbClr val="FFFFFF"/>
                </a:solidFill>
              </a:rPr>
              <a:t>Mercantilist countries wanted to export as much as possible and import as little as possible. </a:t>
            </a:r>
            <a:endParaRPr sz="2000">
              <a:solidFill>
                <a:srgbClr val="FFFFFF"/>
              </a:solidFill>
            </a:endParaRPr>
          </a:p>
          <a:p>
            <a:pPr marL="0" lvl="0" indent="0" rtl="0">
              <a:lnSpc>
                <a:spcPct val="100000"/>
              </a:lnSpc>
              <a:spcBef>
                <a:spcPts val="1600"/>
              </a:spcBef>
              <a:spcAft>
                <a:spcPts val="0"/>
              </a:spcAft>
              <a:buNone/>
            </a:pPr>
            <a:endParaRPr sz="1600">
              <a:solidFill>
                <a:srgbClr val="FFFFFF"/>
              </a:solidFill>
              <a:highlight>
                <a:schemeClr val="lt1"/>
              </a:highlight>
            </a:endParaRPr>
          </a:p>
          <a:p>
            <a:pPr marL="0" lvl="0" indent="0" rtl="0">
              <a:lnSpc>
                <a:spcPct val="100000"/>
              </a:lnSpc>
              <a:spcBef>
                <a:spcPts val="0"/>
              </a:spcBef>
              <a:spcAft>
                <a:spcPts val="0"/>
              </a:spcAft>
              <a:buClr>
                <a:schemeClr val="dk1"/>
              </a:buClr>
              <a:buSzPts val="1100"/>
              <a:buFont typeface="Arial"/>
              <a:buNone/>
            </a:pPr>
            <a:endParaRPr sz="1300">
              <a:solidFill>
                <a:srgbClr val="FFFFFF"/>
              </a:solidFill>
              <a:highlight>
                <a:schemeClr val="lt1"/>
              </a:highlight>
            </a:endParaRPr>
          </a:p>
          <a:p>
            <a:pPr marL="0" lvl="0" indent="0" rtl="0">
              <a:spcBef>
                <a:spcPts val="0"/>
              </a:spcBef>
              <a:spcAft>
                <a:spcPts val="0"/>
              </a:spcAft>
              <a:buNone/>
            </a:pPr>
            <a:endParaRPr sz="1300">
              <a:solidFill>
                <a:srgbClr val="333333"/>
              </a:solidFill>
              <a:highlight>
                <a:srgbClr val="FFFFFF"/>
              </a:highlight>
            </a:endParaRPr>
          </a:p>
          <a:p>
            <a:pPr marL="0" lvl="0" indent="0" rtl="0">
              <a:lnSpc>
                <a:spcPct val="100000"/>
              </a:lnSpc>
              <a:spcBef>
                <a:spcPts val="1600"/>
              </a:spcBef>
              <a:spcAft>
                <a:spcPts val="0"/>
              </a:spcAft>
              <a:buNone/>
            </a:pPr>
            <a:endParaRPr sz="1300">
              <a:solidFill>
                <a:srgbClr val="333333"/>
              </a:solidFill>
              <a:highlight>
                <a:srgbClr val="FFFFFF"/>
              </a:highlight>
            </a:endParaRPr>
          </a:p>
          <a:p>
            <a:pPr marL="0" lvl="0" indent="0" rtl="0">
              <a:lnSpc>
                <a:spcPct val="100000"/>
              </a:lnSpc>
              <a:spcBef>
                <a:spcPts val="0"/>
              </a:spcBef>
              <a:spcAft>
                <a:spcPts val="0"/>
              </a:spcAft>
              <a:buNone/>
            </a:pPr>
            <a:endParaRPr sz="1300">
              <a:solidFill>
                <a:srgbClr val="333333"/>
              </a:solidFill>
              <a:highlight>
                <a:srgbClr val="FFFFFF"/>
              </a:highlight>
            </a:endParaRPr>
          </a:p>
        </p:txBody>
      </p:sp>
      <p:pic>
        <p:nvPicPr>
          <p:cNvPr id="69" name="Shape 69"/>
          <p:cNvPicPr preferRelativeResize="0"/>
          <p:nvPr/>
        </p:nvPicPr>
        <p:blipFill>
          <a:blip r:embed="rId3">
            <a:alphaModFix/>
          </a:blip>
          <a:stretch>
            <a:fillRect/>
          </a:stretch>
        </p:blipFill>
        <p:spPr>
          <a:xfrm>
            <a:off x="201050" y="1188950"/>
            <a:ext cx="4445149" cy="3456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a:solidFill>
                  <a:srgbClr val="FFFFFF"/>
                </a:solidFill>
              </a:rPr>
              <a:t>East India Trade Company </a:t>
            </a:r>
            <a:endParaRPr>
              <a:solidFill>
                <a:srgbClr val="FFFFFF"/>
              </a:solidFill>
            </a:endParaRPr>
          </a:p>
        </p:txBody>
      </p:sp>
      <p:sp>
        <p:nvSpPr>
          <p:cNvPr id="75" name="Shape 7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 sz="2000">
                <a:solidFill>
                  <a:srgbClr val="FFFFFF"/>
                </a:solidFill>
              </a:rPr>
              <a:t>One of the first examples of capitalism is the the growth of the East India Company.</a:t>
            </a:r>
            <a:endParaRPr sz="2000">
              <a:solidFill>
                <a:srgbClr val="FFFFFF"/>
              </a:solidFill>
            </a:endParaRPr>
          </a:p>
          <a:p>
            <a:pPr marL="0" lvl="0" indent="0" rtl="0">
              <a:lnSpc>
                <a:spcPct val="100000"/>
              </a:lnSpc>
              <a:spcBef>
                <a:spcPts val="0"/>
              </a:spcBef>
              <a:spcAft>
                <a:spcPts val="0"/>
              </a:spcAft>
              <a:buNone/>
            </a:pPr>
            <a:endParaRPr sz="2000">
              <a:solidFill>
                <a:srgbClr val="FFFFFF"/>
              </a:solidFill>
            </a:endParaRPr>
          </a:p>
          <a:p>
            <a:pPr marL="0" lvl="0" indent="0" rtl="0">
              <a:lnSpc>
                <a:spcPct val="100000"/>
              </a:lnSpc>
              <a:spcBef>
                <a:spcPts val="0"/>
              </a:spcBef>
              <a:spcAft>
                <a:spcPts val="0"/>
              </a:spcAft>
              <a:buNone/>
            </a:pPr>
            <a:r>
              <a:rPr lang="en" sz="2000">
                <a:solidFill>
                  <a:srgbClr val="FFFFFF"/>
                </a:solidFill>
              </a:rPr>
              <a:t>People were gaining wealth from mercantilism, and there was an understanding that “huge profits could be made at some considerable risk by long-distance trading ventures.”</a:t>
            </a:r>
            <a:endParaRPr sz="2000">
              <a:solidFill>
                <a:srgbClr val="FFFFFF"/>
              </a:solidFill>
            </a:endParaRPr>
          </a:p>
          <a:p>
            <a:pPr marL="0" lvl="0" indent="0" rtl="0">
              <a:lnSpc>
                <a:spcPct val="100000"/>
              </a:lnSpc>
              <a:spcBef>
                <a:spcPts val="0"/>
              </a:spcBef>
              <a:spcAft>
                <a:spcPts val="0"/>
              </a:spcAft>
              <a:buNone/>
            </a:pPr>
            <a:endParaRPr sz="2000">
              <a:solidFill>
                <a:schemeClr val="dk1"/>
              </a:solidFill>
            </a:endParaRPr>
          </a:p>
          <a:p>
            <a:pPr marL="0" lvl="0" indent="0">
              <a:spcBef>
                <a:spcPts val="0"/>
              </a:spcBef>
              <a:spcAft>
                <a:spcPts val="0"/>
              </a:spcAft>
              <a:buNone/>
            </a:pPr>
            <a:endParaRPr sz="1300">
              <a:solidFill>
                <a:srgbClr val="333333"/>
              </a:solidFill>
              <a:highlight>
                <a:schemeClr val="lt1"/>
              </a:highlight>
            </a:endParaRPr>
          </a:p>
          <a:p>
            <a:pPr marL="0" lvl="0" indent="0" rtl="0">
              <a:lnSpc>
                <a:spcPct val="100000"/>
              </a:lnSpc>
              <a:spcBef>
                <a:spcPts val="1600"/>
              </a:spcBef>
              <a:spcAft>
                <a:spcPts val="0"/>
              </a:spcAft>
              <a:buClr>
                <a:schemeClr val="dk1"/>
              </a:buClr>
              <a:buSzPts val="1100"/>
              <a:buFont typeface="Arial"/>
              <a:buNone/>
            </a:pPr>
            <a:endParaRPr sz="1300">
              <a:solidFill>
                <a:srgbClr val="333333"/>
              </a:solidFill>
              <a:highlight>
                <a:schemeClr val="lt1"/>
              </a:highlight>
            </a:endParaRPr>
          </a:p>
        </p:txBody>
      </p:sp>
      <p:sp>
        <p:nvSpPr>
          <p:cNvPr id="76" name="Shape 76"/>
          <p:cNvSpPr txBox="1"/>
          <p:nvPr/>
        </p:nvSpPr>
        <p:spPr>
          <a:xfrm>
            <a:off x="4566113" y="4389200"/>
            <a:ext cx="4223700" cy="7056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solidFill>
                  <a:srgbClr val="FFFFFF"/>
                </a:solidFill>
              </a:rPr>
              <a:t>The East India House in Leadenhall Street, London, drawing by Thomas Hosmer Shepherd, c. 1817.</a:t>
            </a:r>
            <a:endParaRPr>
              <a:solidFill>
                <a:srgbClr val="FFFFFF"/>
              </a:solidFill>
            </a:endParaRPr>
          </a:p>
        </p:txBody>
      </p:sp>
      <p:pic>
        <p:nvPicPr>
          <p:cNvPr id="77" name="Shape 77"/>
          <p:cNvPicPr preferRelativeResize="0"/>
          <p:nvPr/>
        </p:nvPicPr>
        <p:blipFill>
          <a:blip r:embed="rId3">
            <a:alphaModFix/>
          </a:blip>
          <a:stretch>
            <a:fillRect/>
          </a:stretch>
        </p:blipFill>
        <p:spPr>
          <a:xfrm>
            <a:off x="4464000" y="1170125"/>
            <a:ext cx="4427919" cy="31639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a:solidFill>
                  <a:srgbClr val="FFFFFF"/>
                </a:solidFill>
              </a:rPr>
              <a:t>East India Company</a:t>
            </a:r>
            <a:endParaRPr>
              <a:solidFill>
                <a:srgbClr val="FFFFFF"/>
              </a:solidFill>
            </a:endParaRPr>
          </a:p>
        </p:txBody>
      </p:sp>
      <p:sp>
        <p:nvSpPr>
          <p:cNvPr id="83" name="Shape 83"/>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 sz="2000">
                <a:solidFill>
                  <a:srgbClr val="FFFFFF"/>
                </a:solidFill>
              </a:rPr>
              <a:t>The first two voyages to the East Indies made the company a profit of 95%. </a:t>
            </a:r>
            <a:endParaRPr sz="2000">
              <a:solidFill>
                <a:srgbClr val="FFFFFF"/>
              </a:solidFill>
            </a:endParaRPr>
          </a:p>
          <a:p>
            <a:pPr marL="0" lvl="0" indent="0" rtl="0">
              <a:lnSpc>
                <a:spcPct val="100000"/>
              </a:lnSpc>
              <a:spcBef>
                <a:spcPts val="0"/>
              </a:spcBef>
              <a:spcAft>
                <a:spcPts val="0"/>
              </a:spcAft>
              <a:buNone/>
            </a:pPr>
            <a:endParaRPr sz="2000">
              <a:solidFill>
                <a:srgbClr val="FFFFFF"/>
              </a:solidFill>
            </a:endParaRPr>
          </a:p>
          <a:p>
            <a:pPr marL="0" lvl="0" indent="0" rtl="0">
              <a:lnSpc>
                <a:spcPct val="100000"/>
              </a:lnSpc>
              <a:spcBef>
                <a:spcPts val="0"/>
              </a:spcBef>
              <a:spcAft>
                <a:spcPts val="0"/>
              </a:spcAft>
              <a:buNone/>
            </a:pPr>
            <a:r>
              <a:rPr lang="en" sz="2000">
                <a:solidFill>
                  <a:srgbClr val="FFFFFF"/>
                </a:solidFill>
              </a:rPr>
              <a:t>The cargo they returned was scarce in Europe, and the profit made from it “dwarfed the costs of the venture.” The fourth voyage, however, was lost. </a:t>
            </a:r>
            <a:endParaRPr sz="2000">
              <a:solidFill>
                <a:srgbClr val="FFFFFF"/>
              </a:solidFill>
            </a:endParaRPr>
          </a:p>
          <a:p>
            <a:pPr marL="0" lvl="0" indent="0" rtl="0">
              <a:lnSpc>
                <a:spcPct val="100000"/>
              </a:lnSpc>
              <a:spcBef>
                <a:spcPts val="0"/>
              </a:spcBef>
              <a:spcAft>
                <a:spcPts val="0"/>
              </a:spcAft>
              <a:buNone/>
            </a:pPr>
            <a:endParaRPr sz="2000"/>
          </a:p>
          <a:p>
            <a:pPr marL="0" lvl="0" indent="0" rtl="0">
              <a:lnSpc>
                <a:spcPct val="100000"/>
              </a:lnSpc>
              <a:spcBef>
                <a:spcPts val="0"/>
              </a:spcBef>
              <a:spcAft>
                <a:spcPts val="0"/>
              </a:spcAft>
              <a:buClr>
                <a:schemeClr val="dk1"/>
              </a:buClr>
              <a:buSzPts val="1100"/>
              <a:buFont typeface="Arial"/>
              <a:buNone/>
            </a:pPr>
            <a:endParaRPr sz="2000"/>
          </a:p>
        </p:txBody>
      </p:sp>
      <p:pic>
        <p:nvPicPr>
          <p:cNvPr id="84" name="Shape 84"/>
          <p:cNvPicPr preferRelativeResize="0"/>
          <p:nvPr/>
        </p:nvPicPr>
        <p:blipFill>
          <a:blip r:embed="rId3">
            <a:alphaModFix/>
          </a:blip>
          <a:stretch>
            <a:fillRect/>
          </a:stretch>
        </p:blipFill>
        <p:spPr>
          <a:xfrm>
            <a:off x="4438250" y="1361875"/>
            <a:ext cx="4535525" cy="33041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a:solidFill>
                  <a:srgbClr val="FFFFFF"/>
                </a:solidFill>
              </a:rPr>
              <a:t>Joint-Stock Company</a:t>
            </a:r>
            <a:endParaRPr>
              <a:solidFill>
                <a:srgbClr val="FFFFFF"/>
              </a:solidFill>
            </a:endParaRPr>
          </a:p>
        </p:txBody>
      </p:sp>
      <p:sp>
        <p:nvSpPr>
          <p:cNvPr id="90" name="Shape 90"/>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2000">
                <a:solidFill>
                  <a:srgbClr val="FFFFFF"/>
                </a:solidFill>
              </a:rPr>
              <a:t>“The company shifted to a method of finance that spread risks over a number of voyages and then became a fully-fledged joint stock company” to offset the risk of failed expeditions.</a:t>
            </a:r>
            <a:endParaRPr sz="2000">
              <a:solidFill>
                <a:srgbClr val="FFFFFF"/>
              </a:solidFill>
            </a:endParaRPr>
          </a:p>
          <a:p>
            <a:pPr marL="0" lvl="0" indent="0">
              <a:spcBef>
                <a:spcPts val="1600"/>
              </a:spcBef>
              <a:spcAft>
                <a:spcPts val="1600"/>
              </a:spcAft>
              <a:buNone/>
            </a:pPr>
            <a:r>
              <a:rPr lang="en" sz="2000">
                <a:solidFill>
                  <a:srgbClr val="FFFFFF"/>
                </a:solidFill>
              </a:rPr>
              <a:t>By 1668, trading in its stocks began on the London Stock Exchange.</a:t>
            </a:r>
            <a:endParaRPr sz="2000">
              <a:solidFill>
                <a:srgbClr val="FFFFFF"/>
              </a:solidFill>
            </a:endParaRPr>
          </a:p>
        </p:txBody>
      </p:sp>
      <p:pic>
        <p:nvPicPr>
          <p:cNvPr id="91" name="Shape 91"/>
          <p:cNvPicPr preferRelativeResize="0"/>
          <p:nvPr/>
        </p:nvPicPr>
        <p:blipFill>
          <a:blip r:embed="rId3">
            <a:alphaModFix/>
          </a:blip>
          <a:stretch>
            <a:fillRect/>
          </a:stretch>
        </p:blipFill>
        <p:spPr>
          <a:xfrm>
            <a:off x="4464000" y="1170125"/>
            <a:ext cx="4527600" cy="339875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a:solidFill>
                  <a:srgbClr val="FFFFFF"/>
                </a:solidFill>
              </a:rPr>
              <a:t>Wage Labor</a:t>
            </a:r>
            <a:endParaRPr>
              <a:solidFill>
                <a:srgbClr val="FFFFFF"/>
              </a:solidFill>
            </a:endParaRPr>
          </a:p>
        </p:txBody>
      </p:sp>
      <p:sp>
        <p:nvSpPr>
          <p:cNvPr id="97" name="Shape 97"/>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 sz="1800">
                <a:solidFill>
                  <a:srgbClr val="FFFFFF"/>
                </a:solidFill>
              </a:rPr>
              <a:t>“England were at least partly dependent on wage labor. This meant people had money to buy such goods and market relationships were becoming more important in their daily lives. With the growth of wage labor came the first stirrings of class organization” (Fulcher, 21). </a:t>
            </a:r>
            <a:endParaRPr sz="1800">
              <a:solidFill>
                <a:srgbClr val="FFFFFF"/>
              </a:solidFill>
            </a:endParaRPr>
          </a:p>
          <a:p>
            <a:pPr marL="0" lvl="0" indent="0">
              <a:spcBef>
                <a:spcPts val="1600"/>
              </a:spcBef>
              <a:spcAft>
                <a:spcPts val="1600"/>
              </a:spcAft>
              <a:buNone/>
            </a:pPr>
            <a:endParaRPr/>
          </a:p>
        </p:txBody>
      </p:sp>
      <p:pic>
        <p:nvPicPr>
          <p:cNvPr id="98" name="Shape 98"/>
          <p:cNvPicPr preferRelativeResize="0"/>
          <p:nvPr/>
        </p:nvPicPr>
        <p:blipFill>
          <a:blip r:embed="rId3">
            <a:alphaModFix/>
          </a:blip>
          <a:stretch>
            <a:fillRect/>
          </a:stretch>
        </p:blipFill>
        <p:spPr>
          <a:xfrm>
            <a:off x="4464000" y="1170125"/>
            <a:ext cx="4527599" cy="2888576"/>
          </a:xfrm>
          <a:prstGeom prst="rect">
            <a:avLst/>
          </a:prstGeom>
          <a:noFill/>
          <a:ln>
            <a:noFill/>
          </a:ln>
        </p:spPr>
      </p:pic>
      <p:sp>
        <p:nvSpPr>
          <p:cNvPr id="99" name="Shape 99"/>
          <p:cNvSpPr txBox="1"/>
          <p:nvPr/>
        </p:nvSpPr>
        <p:spPr>
          <a:xfrm>
            <a:off x="5240775" y="4304500"/>
            <a:ext cx="3112800" cy="8391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00" name="Shape 100"/>
          <p:cNvSpPr txBox="1"/>
          <p:nvPr/>
        </p:nvSpPr>
        <p:spPr>
          <a:xfrm>
            <a:off x="4693600" y="4328800"/>
            <a:ext cx="4085700" cy="4863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a:solidFill>
                  <a:srgbClr val="FFFFFF"/>
                </a:solidFill>
              </a:rPr>
              <a:t>A depiction of laborers in 18th century England</a:t>
            </a:r>
            <a:endParaRPr>
              <a:solidFill>
                <a:srgbClr val="FFFFF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a:solidFill>
                  <a:srgbClr val="FFFFFF"/>
                </a:solidFill>
              </a:rPr>
              <a:t>Organizing Wage Labor</a:t>
            </a:r>
            <a:endParaRPr>
              <a:solidFill>
                <a:srgbClr val="FFFFFF"/>
              </a:solidFill>
            </a:endParaRPr>
          </a:p>
        </p:txBody>
      </p:sp>
      <p:sp>
        <p:nvSpPr>
          <p:cNvPr id="106" name="Shape 106"/>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2000">
                <a:solidFill>
                  <a:srgbClr val="FFFFFF"/>
                </a:solidFill>
              </a:rPr>
              <a:t>Wage labor was organized in a number of ways:</a:t>
            </a:r>
            <a:endParaRPr sz="2000">
              <a:solidFill>
                <a:srgbClr val="FFFFFF"/>
              </a:solidFill>
            </a:endParaRPr>
          </a:p>
          <a:p>
            <a:pPr marL="457200" lvl="0" indent="-355600">
              <a:spcBef>
                <a:spcPts val="1600"/>
              </a:spcBef>
              <a:spcAft>
                <a:spcPts val="0"/>
              </a:spcAft>
              <a:buClr>
                <a:srgbClr val="FFFFFF"/>
              </a:buClr>
              <a:buSzPts val="2000"/>
              <a:buChar char="➔"/>
            </a:pPr>
            <a:r>
              <a:rPr lang="en" sz="2000">
                <a:solidFill>
                  <a:srgbClr val="FFFFFF"/>
                </a:solidFill>
              </a:rPr>
              <a:t>Silent monitors as a reminder of quality of work</a:t>
            </a:r>
            <a:endParaRPr sz="2000">
              <a:solidFill>
                <a:srgbClr val="FFFFFF"/>
              </a:solidFill>
            </a:endParaRPr>
          </a:p>
          <a:p>
            <a:pPr marL="457200" lvl="0" indent="-355600">
              <a:spcBef>
                <a:spcPts val="0"/>
              </a:spcBef>
              <a:spcAft>
                <a:spcPts val="0"/>
              </a:spcAft>
              <a:buClr>
                <a:srgbClr val="FFFFFF"/>
              </a:buClr>
              <a:buSzPts val="2000"/>
              <a:buChar char="➔"/>
            </a:pPr>
            <a:r>
              <a:rPr lang="en" sz="2000">
                <a:solidFill>
                  <a:srgbClr val="FFFFFF"/>
                </a:solidFill>
              </a:rPr>
              <a:t>Curfews </a:t>
            </a:r>
            <a:endParaRPr sz="2000">
              <a:solidFill>
                <a:srgbClr val="FFFFFF"/>
              </a:solidFill>
            </a:endParaRPr>
          </a:p>
          <a:p>
            <a:pPr marL="457200" lvl="0" indent="-355600">
              <a:spcBef>
                <a:spcPts val="0"/>
              </a:spcBef>
              <a:spcAft>
                <a:spcPts val="0"/>
              </a:spcAft>
              <a:buClr>
                <a:srgbClr val="FFFFFF"/>
              </a:buClr>
              <a:buSzPts val="2000"/>
              <a:buChar char="➔"/>
            </a:pPr>
            <a:r>
              <a:rPr lang="en" sz="2000">
                <a:solidFill>
                  <a:srgbClr val="FFFFFF"/>
                </a:solidFill>
              </a:rPr>
              <a:t>Fines for drunkenness</a:t>
            </a:r>
            <a:endParaRPr sz="2000">
              <a:solidFill>
                <a:srgbClr val="FFFFFF"/>
              </a:solidFill>
            </a:endParaRPr>
          </a:p>
        </p:txBody>
      </p:sp>
      <p:pic>
        <p:nvPicPr>
          <p:cNvPr id="107" name="Shape 107"/>
          <p:cNvPicPr preferRelativeResize="0"/>
          <p:nvPr/>
        </p:nvPicPr>
        <p:blipFill>
          <a:blip r:embed="rId3">
            <a:alphaModFix/>
          </a:blip>
          <a:stretch>
            <a:fillRect/>
          </a:stretch>
        </p:blipFill>
        <p:spPr>
          <a:xfrm>
            <a:off x="4585600" y="1162050"/>
            <a:ext cx="3867150" cy="2819400"/>
          </a:xfrm>
          <a:prstGeom prst="rect">
            <a:avLst/>
          </a:prstGeom>
          <a:noFill/>
          <a:ln>
            <a:noFill/>
          </a:ln>
        </p:spPr>
      </p:pic>
      <p:sp>
        <p:nvSpPr>
          <p:cNvPr id="108" name="Shape 108"/>
          <p:cNvSpPr txBox="1"/>
          <p:nvPr/>
        </p:nvSpPr>
        <p:spPr>
          <a:xfrm>
            <a:off x="4620650" y="4146425"/>
            <a:ext cx="3999900" cy="7173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a:solidFill>
                  <a:srgbClr val="FFFFFF"/>
                </a:solidFill>
              </a:rPr>
              <a:t>Depiction of a mill in 18th century England</a:t>
            </a:r>
            <a:endParaRPr>
              <a:solidFill>
                <a:srgbClr val="FFFFF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a:solidFill>
                  <a:srgbClr val="FFFFFF"/>
                </a:solidFill>
              </a:rPr>
              <a:t>Enclosure Movement</a:t>
            </a:r>
            <a:endParaRPr>
              <a:solidFill>
                <a:srgbClr val="FFFFFF"/>
              </a:solidFill>
            </a:endParaRPr>
          </a:p>
        </p:txBody>
      </p:sp>
      <p:sp>
        <p:nvSpPr>
          <p:cNvPr id="114" name="Shape 114"/>
          <p:cNvSpPr txBox="1">
            <a:spLocks noGrp="1"/>
          </p:cNvSpPr>
          <p:nvPr>
            <p:ph type="body" idx="1"/>
          </p:nvPr>
        </p:nvSpPr>
        <p:spPr>
          <a:xfrm>
            <a:off x="311700" y="1152475"/>
            <a:ext cx="3999900" cy="3906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1800">
                <a:solidFill>
                  <a:srgbClr val="FFFFFF"/>
                </a:solidFill>
              </a:rPr>
              <a:t>As social classes and wage laborers were organized, England formerly enforced laws to fence off public land. </a:t>
            </a:r>
            <a:endParaRPr sz="1800">
              <a:solidFill>
                <a:srgbClr val="FFFFFF"/>
              </a:solidFill>
            </a:endParaRPr>
          </a:p>
          <a:p>
            <a:pPr marL="0" lvl="0" indent="0">
              <a:spcBef>
                <a:spcPts val="1600"/>
              </a:spcBef>
              <a:spcAft>
                <a:spcPts val="0"/>
              </a:spcAft>
              <a:buNone/>
            </a:pPr>
            <a:r>
              <a:rPr lang="en" sz="1800">
                <a:solidFill>
                  <a:srgbClr val="FFFFFF"/>
                </a:solidFill>
              </a:rPr>
              <a:t>This turned what had been common land available to all into private property, and forced local people off the land who had relied on their right to exploit common land. </a:t>
            </a:r>
            <a:endParaRPr sz="1800">
              <a:solidFill>
                <a:srgbClr val="FFFFFF"/>
              </a:solidFill>
            </a:endParaRPr>
          </a:p>
          <a:p>
            <a:pPr marL="0" lvl="0" indent="0">
              <a:spcBef>
                <a:spcPts val="1600"/>
              </a:spcBef>
              <a:spcAft>
                <a:spcPts val="0"/>
              </a:spcAft>
              <a:buNone/>
            </a:pPr>
            <a:r>
              <a:rPr lang="en" sz="1800">
                <a:solidFill>
                  <a:srgbClr val="FFFFFF"/>
                </a:solidFill>
              </a:rPr>
              <a:t>Allowed for more organized, manageable units for owners.</a:t>
            </a:r>
            <a:r>
              <a:rPr lang="en" sz="1800">
                <a:solidFill>
                  <a:srgbClr val="000000"/>
                </a:solidFill>
              </a:rPr>
              <a:t> </a:t>
            </a:r>
            <a:endParaRPr sz="1800">
              <a:solidFill>
                <a:srgbClr val="000000"/>
              </a:solidFill>
            </a:endParaRPr>
          </a:p>
          <a:p>
            <a:pPr marL="0" lvl="0" indent="0">
              <a:spcBef>
                <a:spcPts val="1600"/>
              </a:spcBef>
              <a:spcAft>
                <a:spcPts val="1600"/>
              </a:spcAft>
              <a:buNone/>
            </a:pPr>
            <a:endParaRPr/>
          </a:p>
        </p:txBody>
      </p:sp>
      <p:pic>
        <p:nvPicPr>
          <p:cNvPr id="115" name="Shape 115"/>
          <p:cNvPicPr preferRelativeResize="0"/>
          <p:nvPr/>
        </p:nvPicPr>
        <p:blipFill>
          <a:blip r:embed="rId3">
            <a:alphaModFix/>
          </a:blip>
          <a:stretch>
            <a:fillRect/>
          </a:stretch>
        </p:blipFill>
        <p:spPr>
          <a:xfrm>
            <a:off x="5120600" y="1017725"/>
            <a:ext cx="2911583" cy="382097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1842</Words>
  <Application>Microsoft Macintosh PowerPoint</Application>
  <PresentationFormat>On-screen Show (16:9)</PresentationFormat>
  <Paragraphs>137</Paragraphs>
  <Slides>22</Slides>
  <Notes>22</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22</vt:i4>
      </vt:variant>
    </vt:vector>
  </HeadingPairs>
  <TitlesOfParts>
    <vt:vector size="24" baseType="lpstr">
      <vt:lpstr>Arial</vt:lpstr>
      <vt:lpstr>Simple Light</vt:lpstr>
      <vt:lpstr>Understanding Capitalism</vt:lpstr>
      <vt:lpstr>What is Capitalism?</vt:lpstr>
      <vt:lpstr>Mercantilism and the Origins of Capitalism</vt:lpstr>
      <vt:lpstr>East India Trade Company </vt:lpstr>
      <vt:lpstr>East India Company</vt:lpstr>
      <vt:lpstr>Joint-Stock Company</vt:lpstr>
      <vt:lpstr>Wage Labor</vt:lpstr>
      <vt:lpstr>Organizing Wage Labor</vt:lpstr>
      <vt:lpstr>Enclosure Movement</vt:lpstr>
      <vt:lpstr>PowerPoint Presentation</vt:lpstr>
      <vt:lpstr>The Owner Class</vt:lpstr>
      <vt:lpstr>The Creation of ‘Leisure’</vt:lpstr>
      <vt:lpstr>Sports Ownership and Capitalism </vt:lpstr>
      <vt:lpstr>Leisure, Ownership, and Capitalism</vt:lpstr>
      <vt:lpstr>  </vt:lpstr>
      <vt:lpstr>The Birth of Unions </vt:lpstr>
      <vt:lpstr>Stages of Capitalism</vt:lpstr>
      <vt:lpstr>Anarchic Capitalism</vt:lpstr>
      <vt:lpstr>Managed Capitalism </vt:lpstr>
      <vt:lpstr>Neoliberalism-Modern Day Capitalism</vt:lpstr>
      <vt:lpstr>PowerPoint Presentation</vt:lpstr>
      <vt:lpstr>PowerPoint Presentation</vt:lpstr>
    </vt:vector>
  </TitlesOfParts>
  <LinksUpToDate>false</LinksUpToDate>
  <SharedDoc>false</SharedDoc>
  <HyperlinksChanged>false</HyperlinksChanged>
  <AppVersion>16.0009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Capitalism</dc:title>
  <cp:lastModifiedBy>Microsoft Office User</cp:lastModifiedBy>
  <cp:revision>1</cp:revision>
  <dcterms:modified xsi:type="dcterms:W3CDTF">2018-01-29T22:45:13Z</dcterms:modified>
</cp:coreProperties>
</file>