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embeddedFontLst>
    <p:embeddedFont>
      <p:font typeface="Canva Sans Bold" panose="020B0803030501040103" pitchFamily="34" charset="0"/>
      <p:regular r:id="rId13"/>
      <p:bold r:id="rId14"/>
    </p:embeddedFont>
    <p:embeddedFont>
      <p:font typeface="HK Grotesk Bold" pitchFamily="2" charset="77"/>
      <p:regular r:id="rId15"/>
      <p:bold r:id="rId16"/>
    </p:embeddedFont>
    <p:embeddedFont>
      <p:font typeface="HK Grotesk Medium" pitchFamily="2" charset="77"/>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26" autoAdjust="0"/>
  </p:normalViewPr>
  <p:slideViewPr>
    <p:cSldViewPr>
      <p:cViewPr varScale="1">
        <p:scale>
          <a:sx n="80" d="100"/>
          <a:sy n="80" d="100"/>
        </p:scale>
        <p:origin x="82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26.02.2024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787822" y="3050857"/>
            <a:ext cx="16712357" cy="1974837"/>
          </a:xfrm>
          <a:prstGeom prst="rect">
            <a:avLst/>
          </a:prstGeom>
        </p:spPr>
        <p:txBody>
          <a:bodyPr lIns="0" tIns="0" rIns="0" bIns="0" rtlCol="0" anchor="t">
            <a:spAutoFit/>
          </a:bodyPr>
          <a:lstStyle/>
          <a:p>
            <a:pPr algn="ctr">
              <a:lnSpc>
                <a:spcPts val="16100"/>
              </a:lnSpc>
            </a:pPr>
            <a:r>
              <a:rPr lang="en-US" sz="11500">
                <a:solidFill>
                  <a:srgbClr val="F4F6FC"/>
                </a:solidFill>
                <a:latin typeface="HK Grotesk Bold"/>
              </a:rPr>
              <a:t>The Power of Gender Bias</a:t>
            </a:r>
          </a:p>
        </p:txBody>
      </p:sp>
      <p:sp>
        <p:nvSpPr>
          <p:cNvPr id="3" name="TextBox 3"/>
          <p:cNvSpPr txBox="1"/>
          <p:nvPr/>
        </p:nvSpPr>
        <p:spPr>
          <a:xfrm>
            <a:off x="7021078" y="6264726"/>
            <a:ext cx="4245843" cy="580390"/>
          </a:xfrm>
          <a:prstGeom prst="rect">
            <a:avLst/>
          </a:prstGeom>
        </p:spPr>
        <p:txBody>
          <a:bodyPr lIns="0" tIns="0" rIns="0" bIns="0" rtlCol="0" anchor="t">
            <a:spAutoFit/>
          </a:bodyPr>
          <a:lstStyle/>
          <a:p>
            <a:pPr algn="ctr">
              <a:lnSpc>
                <a:spcPts val="4759"/>
              </a:lnSpc>
            </a:pPr>
            <a:r>
              <a:rPr lang="en-US" sz="3399">
                <a:solidFill>
                  <a:srgbClr val="F4F6FC"/>
                </a:solidFill>
                <a:latin typeface="HK Grotesk Medium"/>
              </a:rPr>
              <a:t>By Christian LaMonica</a:t>
            </a:r>
          </a:p>
        </p:txBody>
      </p:sp>
      <p:sp>
        <p:nvSpPr>
          <p:cNvPr id="4" name="TextBox 4"/>
          <p:cNvSpPr txBox="1"/>
          <p:nvPr/>
        </p:nvSpPr>
        <p:spPr>
          <a:xfrm>
            <a:off x="4033689" y="4930444"/>
            <a:ext cx="10220623" cy="887095"/>
          </a:xfrm>
          <a:prstGeom prst="rect">
            <a:avLst/>
          </a:prstGeom>
        </p:spPr>
        <p:txBody>
          <a:bodyPr lIns="0" tIns="0" rIns="0" bIns="0" rtlCol="0" anchor="t">
            <a:spAutoFit/>
          </a:bodyPr>
          <a:lstStyle/>
          <a:p>
            <a:pPr algn="ctr">
              <a:lnSpc>
                <a:spcPts val="7279"/>
              </a:lnSpc>
            </a:pPr>
            <a:r>
              <a:rPr lang="en-US" sz="5199">
                <a:solidFill>
                  <a:srgbClr val="F4F6FC"/>
                </a:solidFill>
                <a:latin typeface="Canva Sans Bold"/>
              </a:rPr>
              <a:t>In Sports Casting and Reporting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6551042" y="159703"/>
            <a:ext cx="5185916"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Citations</a:t>
            </a:r>
          </a:p>
        </p:txBody>
      </p:sp>
      <p:sp>
        <p:nvSpPr>
          <p:cNvPr id="3" name="TextBox 3"/>
          <p:cNvSpPr txBox="1"/>
          <p:nvPr/>
        </p:nvSpPr>
        <p:spPr>
          <a:xfrm>
            <a:off x="253107" y="2285907"/>
            <a:ext cx="18288000" cy="2223770"/>
          </a:xfrm>
          <a:prstGeom prst="rect">
            <a:avLst/>
          </a:prstGeom>
        </p:spPr>
        <p:txBody>
          <a:bodyPr lIns="0" tIns="0" rIns="0" bIns="0" rtlCol="0" anchor="t">
            <a:spAutoFit/>
          </a:bodyPr>
          <a:lstStyle/>
          <a:p>
            <a:pPr algn="ctr">
              <a:lnSpc>
                <a:spcPts val="4480"/>
              </a:lnSpc>
            </a:pPr>
            <a:r>
              <a:rPr lang="en-US" sz="3200">
                <a:solidFill>
                  <a:srgbClr val="FFFFFF"/>
                </a:solidFill>
                <a:latin typeface="Canva Sans Bold"/>
              </a:rPr>
              <a:t>Cowley, Emma, et al. “‘Invisible Sportswomen 2.0’—Digging Deeper Into Gender Bias in Sport and Exercise Science Research: Author Gender, Editorial Board Gender, and Research Quality.” *Women in Sport and Physical Activity Journal*, vol. 32, no. 1, Jan. 2023, doi:10.1123/wspaj.2023-0039.</a:t>
            </a:r>
          </a:p>
        </p:txBody>
      </p:sp>
      <p:sp>
        <p:nvSpPr>
          <p:cNvPr id="4" name="TextBox 4"/>
          <p:cNvSpPr txBox="1"/>
          <p:nvPr/>
        </p:nvSpPr>
        <p:spPr>
          <a:xfrm>
            <a:off x="0" y="4869782"/>
            <a:ext cx="18288000" cy="2223770"/>
          </a:xfrm>
          <a:prstGeom prst="rect">
            <a:avLst/>
          </a:prstGeom>
        </p:spPr>
        <p:txBody>
          <a:bodyPr lIns="0" tIns="0" rIns="0" bIns="0" rtlCol="0" anchor="t">
            <a:spAutoFit/>
          </a:bodyPr>
          <a:lstStyle/>
          <a:p>
            <a:pPr algn="ctr">
              <a:lnSpc>
                <a:spcPts val="4480"/>
              </a:lnSpc>
            </a:pPr>
            <a:r>
              <a:rPr lang="en-US" sz="3200">
                <a:solidFill>
                  <a:srgbClr val="FFFFFF"/>
                </a:solidFill>
                <a:latin typeface="Canva Sans Bold"/>
              </a:rPr>
              <a:t>Chakradhar, Shraddha. “Are Readers’ Biases to Blame for Gender Disparities in Sports Reporting? This Study Says No.” STAT, 25 Jan. 2022, 2:05 p.m., https://www.niemanlab.org/2022/01/are-readers-biases-to-blame-for-gender-disparities-in-sports-reporting-this-study-says-no/</a:t>
            </a:r>
          </a:p>
        </p:txBody>
      </p:sp>
      <p:sp>
        <p:nvSpPr>
          <p:cNvPr id="5" name="TextBox 5"/>
          <p:cNvSpPr txBox="1"/>
          <p:nvPr/>
        </p:nvSpPr>
        <p:spPr>
          <a:xfrm>
            <a:off x="0" y="7453658"/>
            <a:ext cx="18288000" cy="2223770"/>
          </a:xfrm>
          <a:prstGeom prst="rect">
            <a:avLst/>
          </a:prstGeom>
        </p:spPr>
        <p:txBody>
          <a:bodyPr lIns="0" tIns="0" rIns="0" bIns="0" rtlCol="0" anchor="t">
            <a:spAutoFit/>
          </a:bodyPr>
          <a:lstStyle/>
          <a:p>
            <a:pPr algn="ctr">
              <a:lnSpc>
                <a:spcPts val="4480"/>
              </a:lnSpc>
            </a:pPr>
            <a:r>
              <a:rPr lang="en-US" sz="3200">
                <a:solidFill>
                  <a:srgbClr val="FFFFFF"/>
                </a:solidFill>
                <a:latin typeface="Canva Sans Bold"/>
              </a:rPr>
              <a:t>"Gender Equality and Youth at the Heart of the Paris 2024 Olympic Sports Programme." IOC News, International Olympic Committee, 7 Dec. 2020, https://olympics.com/en/news/gender-equality-and-youth-at-the-heart-of-the-paris-2024-olympic-sports-programme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Freeform 2"/>
          <p:cNvSpPr/>
          <p:nvPr/>
        </p:nvSpPr>
        <p:spPr>
          <a:xfrm>
            <a:off x="2453594" y="4018864"/>
            <a:ext cx="4864942" cy="4864942"/>
          </a:xfrm>
          <a:custGeom>
            <a:avLst/>
            <a:gdLst/>
            <a:ahLst/>
            <a:cxnLst/>
            <a:rect l="l" t="t" r="r" b="b"/>
            <a:pathLst>
              <a:path w="4864942" h="4864942">
                <a:moveTo>
                  <a:pt x="0" y="0"/>
                </a:moveTo>
                <a:lnTo>
                  <a:pt x="4864941" y="0"/>
                </a:lnTo>
                <a:lnTo>
                  <a:pt x="4864941" y="4864941"/>
                </a:lnTo>
                <a:lnTo>
                  <a:pt x="0" y="4864941"/>
                </a:lnTo>
                <a:lnTo>
                  <a:pt x="0" y="0"/>
                </a:lnTo>
                <a:close/>
              </a:path>
            </a:pathLst>
          </a:custGeom>
          <a:blipFill>
            <a:blip r:embed="rId3"/>
            <a:stretch>
              <a:fillRect/>
            </a:stretch>
          </a:blipFill>
        </p:spPr>
        <p:txBody>
          <a:bodyPr/>
          <a:lstStyle/>
          <a:p>
            <a:endParaRPr lang="en-US"/>
          </a:p>
        </p:txBody>
      </p:sp>
      <p:sp>
        <p:nvSpPr>
          <p:cNvPr id="3" name="Freeform 3"/>
          <p:cNvSpPr/>
          <p:nvPr/>
        </p:nvSpPr>
        <p:spPr>
          <a:xfrm>
            <a:off x="11470955" y="4018864"/>
            <a:ext cx="4864942" cy="4864942"/>
          </a:xfrm>
          <a:custGeom>
            <a:avLst/>
            <a:gdLst/>
            <a:ahLst/>
            <a:cxnLst/>
            <a:rect l="l" t="t" r="r" b="b"/>
            <a:pathLst>
              <a:path w="4864942" h="4864942">
                <a:moveTo>
                  <a:pt x="0" y="0"/>
                </a:moveTo>
                <a:lnTo>
                  <a:pt x="4864942" y="0"/>
                </a:lnTo>
                <a:lnTo>
                  <a:pt x="4864942" y="4864941"/>
                </a:lnTo>
                <a:lnTo>
                  <a:pt x="0" y="4864941"/>
                </a:lnTo>
                <a:lnTo>
                  <a:pt x="0" y="0"/>
                </a:lnTo>
                <a:close/>
              </a:path>
            </a:pathLst>
          </a:custGeom>
          <a:blipFill>
            <a:blip r:embed="rId4"/>
            <a:stretch>
              <a:fillRect/>
            </a:stretch>
          </a:blipFill>
        </p:spPr>
        <p:txBody>
          <a:bodyPr/>
          <a:lstStyle/>
          <a:p>
            <a:endParaRPr lang="en-US"/>
          </a:p>
        </p:txBody>
      </p:sp>
      <p:sp>
        <p:nvSpPr>
          <p:cNvPr id="4" name="TextBox 4"/>
          <p:cNvSpPr txBox="1"/>
          <p:nvPr/>
        </p:nvSpPr>
        <p:spPr>
          <a:xfrm>
            <a:off x="4724401" y="-171450"/>
            <a:ext cx="8677536" cy="1545295"/>
          </a:xfrm>
          <a:prstGeom prst="rect">
            <a:avLst/>
          </a:prstGeom>
        </p:spPr>
        <p:txBody>
          <a:bodyPr wrap="square" lIns="0" tIns="0" rIns="0" bIns="0" rtlCol="0" anchor="t">
            <a:spAutoFit/>
          </a:bodyPr>
          <a:lstStyle/>
          <a:p>
            <a:pPr algn="ctr">
              <a:lnSpc>
                <a:spcPts val="12880"/>
              </a:lnSpc>
            </a:pPr>
            <a:r>
              <a:rPr lang="en-US" sz="9200" dirty="0">
                <a:solidFill>
                  <a:srgbClr val="FFFFFF"/>
                </a:solidFill>
                <a:latin typeface="Canva Sans Bold"/>
              </a:rPr>
              <a:t>Brief Summary</a:t>
            </a:r>
          </a:p>
        </p:txBody>
      </p:sp>
      <p:sp>
        <p:nvSpPr>
          <p:cNvPr id="5" name="TextBox 5"/>
          <p:cNvSpPr txBox="1"/>
          <p:nvPr/>
        </p:nvSpPr>
        <p:spPr>
          <a:xfrm>
            <a:off x="6604180" y="1118869"/>
            <a:ext cx="5435420" cy="2491516"/>
          </a:xfrm>
          <a:prstGeom prst="rect">
            <a:avLst/>
          </a:prstGeom>
        </p:spPr>
        <p:txBody>
          <a:bodyPr wrap="square" lIns="0" tIns="0" rIns="0" bIns="0" rtlCol="0" anchor="t">
            <a:spAutoFit/>
          </a:bodyPr>
          <a:lstStyle/>
          <a:p>
            <a:pPr algn="ctr">
              <a:lnSpc>
                <a:spcPts val="20763"/>
              </a:lnSpc>
            </a:pPr>
            <a:r>
              <a:rPr lang="en-US" sz="14831" dirty="0">
                <a:solidFill>
                  <a:srgbClr val="FFFFFF"/>
                </a:solidFill>
                <a:latin typeface="Canva Sans Bold"/>
              </a:rPr>
              <a:t>Who?</a:t>
            </a:r>
          </a:p>
        </p:txBody>
      </p:sp>
      <p:sp>
        <p:nvSpPr>
          <p:cNvPr id="6" name="TextBox 6"/>
          <p:cNvSpPr txBox="1"/>
          <p:nvPr/>
        </p:nvSpPr>
        <p:spPr>
          <a:xfrm>
            <a:off x="2908638" y="9201150"/>
            <a:ext cx="3954853" cy="525858"/>
          </a:xfrm>
          <a:prstGeom prst="rect">
            <a:avLst/>
          </a:prstGeom>
        </p:spPr>
        <p:txBody>
          <a:bodyPr lIns="0" tIns="0" rIns="0" bIns="0" rtlCol="0" anchor="t">
            <a:spAutoFit/>
          </a:bodyPr>
          <a:lstStyle/>
          <a:p>
            <a:pPr algn="ctr">
              <a:lnSpc>
                <a:spcPts val="4309"/>
              </a:lnSpc>
            </a:pPr>
            <a:r>
              <a:rPr lang="en-US" sz="3077">
                <a:solidFill>
                  <a:srgbClr val="FFFFFF"/>
                </a:solidFill>
                <a:latin typeface="Canva Sans Bold"/>
              </a:rPr>
              <a:t>Susan Tyler Eastman</a:t>
            </a:r>
          </a:p>
        </p:txBody>
      </p:sp>
      <p:sp>
        <p:nvSpPr>
          <p:cNvPr id="7" name="TextBox 7"/>
          <p:cNvSpPr txBox="1"/>
          <p:nvPr/>
        </p:nvSpPr>
        <p:spPr>
          <a:xfrm>
            <a:off x="12183477" y="9201150"/>
            <a:ext cx="3439899" cy="525858"/>
          </a:xfrm>
          <a:prstGeom prst="rect">
            <a:avLst/>
          </a:prstGeom>
        </p:spPr>
        <p:txBody>
          <a:bodyPr lIns="0" tIns="0" rIns="0" bIns="0" rtlCol="0" anchor="t">
            <a:spAutoFit/>
          </a:bodyPr>
          <a:lstStyle/>
          <a:p>
            <a:pPr algn="ctr">
              <a:lnSpc>
                <a:spcPts val="4309"/>
              </a:lnSpc>
            </a:pPr>
            <a:r>
              <a:rPr lang="en-US" sz="3077">
                <a:solidFill>
                  <a:srgbClr val="FFFFFF"/>
                </a:solidFill>
                <a:latin typeface="Canva Sans Bold"/>
              </a:rPr>
              <a:t>Andrew C. Billings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3061581" y="159703"/>
            <a:ext cx="12164839"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Brief Summary Cont. </a:t>
            </a:r>
          </a:p>
        </p:txBody>
      </p:sp>
      <p:sp>
        <p:nvSpPr>
          <p:cNvPr id="3" name="TextBox 3"/>
          <p:cNvSpPr txBox="1"/>
          <p:nvPr/>
        </p:nvSpPr>
        <p:spPr>
          <a:xfrm>
            <a:off x="7358025" y="1554797"/>
            <a:ext cx="3571949"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What?</a:t>
            </a:r>
          </a:p>
        </p:txBody>
      </p:sp>
      <p:sp>
        <p:nvSpPr>
          <p:cNvPr id="4" name="TextBox 4"/>
          <p:cNvSpPr txBox="1"/>
          <p:nvPr/>
        </p:nvSpPr>
        <p:spPr>
          <a:xfrm>
            <a:off x="0" y="3238500"/>
            <a:ext cx="18288000" cy="6631103"/>
          </a:xfrm>
          <a:prstGeom prst="rect">
            <a:avLst/>
          </a:prstGeom>
        </p:spPr>
        <p:txBody>
          <a:bodyPr lIns="0" tIns="0" rIns="0" bIns="0" rtlCol="0" anchor="t">
            <a:spAutoFit/>
          </a:bodyPr>
          <a:lstStyle/>
          <a:p>
            <a:pPr marL="517336" lvl="1" indent="-258668" algn="ctr">
              <a:lnSpc>
                <a:spcPts val="3762"/>
              </a:lnSpc>
              <a:buFont typeface="Arial"/>
              <a:buChar char="•"/>
            </a:pPr>
            <a:r>
              <a:rPr lang="en-US" sz="2396" dirty="0">
                <a:solidFill>
                  <a:srgbClr val="FFFFFF"/>
                </a:solidFill>
                <a:latin typeface="Canva Sans Bold"/>
              </a:rPr>
              <a:t>Men athletes and men's sports will occupy more than three quarters of time and space in both the electronic and print media.</a:t>
            </a:r>
          </a:p>
          <a:p>
            <a:pPr marL="517336" lvl="1" indent="-258668" algn="ctr">
              <a:lnSpc>
                <a:spcPts val="3762"/>
              </a:lnSpc>
              <a:buFont typeface="Arial"/>
              <a:buChar char="•"/>
            </a:pPr>
            <a:r>
              <a:rPr lang="en-US" sz="2396" dirty="0">
                <a:solidFill>
                  <a:srgbClr val="FFFFFF"/>
                </a:solidFill>
                <a:latin typeface="Canva Sans Bold"/>
              </a:rPr>
              <a:t>The newspapers will give a significantly larger proportion of their space to women athletes and women's events than the electronic newscasts allot of their time.</a:t>
            </a:r>
          </a:p>
          <a:p>
            <a:pPr marL="517336" lvl="1" indent="-258668" algn="ctr">
              <a:lnSpc>
                <a:spcPts val="3762"/>
              </a:lnSpc>
              <a:buFont typeface="Arial"/>
              <a:buChar char="•"/>
            </a:pPr>
            <a:r>
              <a:rPr lang="en-US" sz="2396" dirty="0">
                <a:solidFill>
                  <a:srgbClr val="FFFFFF"/>
                </a:solidFill>
                <a:latin typeface="Canva Sans Bold"/>
              </a:rPr>
              <a:t>Both electronic sportscasts and the newspaper sports pages will reflect significantly increased visibility for women athletes and women's sports during the periods when major women's sports events are occurring.</a:t>
            </a:r>
          </a:p>
          <a:p>
            <a:pPr marL="517336" lvl="1" indent="-258668" algn="ctr">
              <a:lnSpc>
                <a:spcPts val="3762"/>
              </a:lnSpc>
              <a:buFont typeface="Arial"/>
              <a:buChar char="•"/>
            </a:pPr>
            <a:r>
              <a:rPr lang="en-US" sz="2396" dirty="0">
                <a:solidFill>
                  <a:srgbClr val="FFFFFF"/>
                </a:solidFill>
                <a:latin typeface="Canva Sans Bold"/>
              </a:rPr>
              <a:t>Because women's sports have a novelty aspect and because USA Today appeals to both a female and male readership, that newspaper will have a significantly greater proportion of stories about women athletes and women's sports than the more conservative New York Times.</a:t>
            </a:r>
          </a:p>
          <a:p>
            <a:pPr marL="517336" lvl="1" indent="-258668" algn="ctr">
              <a:lnSpc>
                <a:spcPts val="3762"/>
              </a:lnSpc>
              <a:buFont typeface="Arial"/>
              <a:buChar char="•"/>
            </a:pPr>
            <a:r>
              <a:rPr lang="en-US" sz="2396" dirty="0">
                <a:solidFill>
                  <a:srgbClr val="FFFFFF"/>
                </a:solidFill>
                <a:latin typeface="Canva Sans Bold"/>
              </a:rPr>
              <a:t>In sports discourse, women athletes and women's sports will be significantly more stereotyped in negative ways than men athletes and men's sports.</a:t>
            </a:r>
          </a:p>
          <a:p>
            <a:pPr marL="517336" lvl="1" indent="-258668" algn="ctr">
              <a:lnSpc>
                <a:spcPts val="3762"/>
              </a:lnSpc>
              <a:buFont typeface="Arial"/>
              <a:buChar char="•"/>
            </a:pPr>
            <a:r>
              <a:rPr lang="en-US" sz="2396" dirty="0">
                <a:solidFill>
                  <a:srgbClr val="FFFFFF"/>
                </a:solidFill>
                <a:latin typeface="Canva Sans Bold"/>
              </a:rPr>
              <a:t>Because of their different target audiences, announcers for ESPN's SportsCenter will use significantly more stereotypical descriptors that marginalize women athletes and women's sports while inflating the importance of men's sports than announcers on CNN's Sports Tonight.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3061581" y="159703"/>
            <a:ext cx="12164839"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Brief Summary Cont. </a:t>
            </a:r>
          </a:p>
        </p:txBody>
      </p:sp>
      <p:sp>
        <p:nvSpPr>
          <p:cNvPr id="3" name="TextBox 3"/>
          <p:cNvSpPr txBox="1"/>
          <p:nvPr/>
        </p:nvSpPr>
        <p:spPr>
          <a:xfrm>
            <a:off x="5400360" y="2071369"/>
            <a:ext cx="7487279" cy="3072131"/>
          </a:xfrm>
          <a:prstGeom prst="rect">
            <a:avLst/>
          </a:prstGeom>
        </p:spPr>
        <p:txBody>
          <a:bodyPr lIns="0" tIns="0" rIns="0" bIns="0" rtlCol="0" anchor="t">
            <a:spAutoFit/>
          </a:bodyPr>
          <a:lstStyle/>
          <a:p>
            <a:pPr algn="ctr">
              <a:lnSpc>
                <a:spcPts val="25109"/>
              </a:lnSpc>
              <a:spcBef>
                <a:spcPct val="0"/>
              </a:spcBef>
            </a:pPr>
            <a:r>
              <a:rPr lang="en-US" sz="17935">
                <a:solidFill>
                  <a:srgbClr val="FFFFFF"/>
                </a:solidFill>
                <a:latin typeface="Canva Sans Bold"/>
              </a:rPr>
              <a:t>When?</a:t>
            </a:r>
          </a:p>
        </p:txBody>
      </p:sp>
      <p:sp>
        <p:nvSpPr>
          <p:cNvPr id="4" name="TextBox 4"/>
          <p:cNvSpPr txBox="1"/>
          <p:nvPr/>
        </p:nvSpPr>
        <p:spPr>
          <a:xfrm>
            <a:off x="2249760" y="5684673"/>
            <a:ext cx="13904640" cy="1545295"/>
          </a:xfrm>
          <a:prstGeom prst="rect">
            <a:avLst/>
          </a:prstGeom>
        </p:spPr>
        <p:txBody>
          <a:bodyPr wrap="square" lIns="0" tIns="0" rIns="0" bIns="0" rtlCol="0" anchor="t">
            <a:spAutoFit/>
          </a:bodyPr>
          <a:lstStyle/>
          <a:p>
            <a:pPr algn="ctr">
              <a:lnSpc>
                <a:spcPts val="12880"/>
              </a:lnSpc>
              <a:spcBef>
                <a:spcPct val="0"/>
              </a:spcBef>
            </a:pPr>
            <a:r>
              <a:rPr lang="en-US" sz="9200" dirty="0">
                <a:solidFill>
                  <a:srgbClr val="FFFFFF"/>
                </a:solidFill>
                <a:latin typeface="Canva Sans Bold"/>
              </a:rPr>
              <a:t>May-September of 1998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3061581" y="159703"/>
            <a:ext cx="12164839"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Brief Summary Cont. </a:t>
            </a:r>
          </a:p>
        </p:txBody>
      </p:sp>
      <p:sp>
        <p:nvSpPr>
          <p:cNvPr id="3" name="TextBox 3"/>
          <p:cNvSpPr txBox="1"/>
          <p:nvPr/>
        </p:nvSpPr>
        <p:spPr>
          <a:xfrm>
            <a:off x="3894088" y="2186536"/>
            <a:ext cx="10499824" cy="5323379"/>
          </a:xfrm>
          <a:prstGeom prst="rect">
            <a:avLst/>
          </a:prstGeom>
        </p:spPr>
        <p:txBody>
          <a:bodyPr lIns="0" tIns="0" rIns="0" bIns="0" rtlCol="0" anchor="t">
            <a:spAutoFit/>
          </a:bodyPr>
          <a:lstStyle/>
          <a:p>
            <a:pPr algn="ctr">
              <a:lnSpc>
                <a:spcPts val="43695"/>
              </a:lnSpc>
              <a:spcBef>
                <a:spcPct val="0"/>
              </a:spcBef>
            </a:pPr>
            <a:r>
              <a:rPr lang="en-US" sz="31210">
                <a:solidFill>
                  <a:srgbClr val="FFFFFF"/>
                </a:solidFill>
                <a:latin typeface="Canva Sans Bold"/>
              </a:rPr>
              <a:t>Why?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3061581" y="159703"/>
            <a:ext cx="12164839" cy="1566544"/>
          </a:xfrm>
          <a:prstGeom prst="rect">
            <a:avLst/>
          </a:prstGeom>
        </p:spPr>
        <p:txBody>
          <a:bodyPr lIns="0" tIns="0" rIns="0" bIns="0" rtlCol="0" anchor="t">
            <a:spAutoFit/>
          </a:bodyPr>
          <a:lstStyle/>
          <a:p>
            <a:pPr algn="ctr">
              <a:lnSpc>
                <a:spcPts val="12880"/>
              </a:lnSpc>
            </a:pPr>
            <a:r>
              <a:rPr lang="en-US" sz="9200">
                <a:solidFill>
                  <a:srgbClr val="FFFFFF"/>
                </a:solidFill>
                <a:latin typeface="Canva Sans Bold"/>
              </a:rPr>
              <a:t>Brief Summary Cont. </a:t>
            </a:r>
          </a:p>
        </p:txBody>
      </p:sp>
      <p:sp>
        <p:nvSpPr>
          <p:cNvPr id="3" name="TextBox 3"/>
          <p:cNvSpPr txBox="1"/>
          <p:nvPr/>
        </p:nvSpPr>
        <p:spPr>
          <a:xfrm>
            <a:off x="3845354" y="2459890"/>
            <a:ext cx="10597293" cy="4833820"/>
          </a:xfrm>
          <a:prstGeom prst="rect">
            <a:avLst/>
          </a:prstGeom>
        </p:spPr>
        <p:txBody>
          <a:bodyPr lIns="0" tIns="0" rIns="0" bIns="0" rtlCol="0" anchor="t">
            <a:spAutoFit/>
          </a:bodyPr>
          <a:lstStyle/>
          <a:p>
            <a:pPr algn="ctr">
              <a:lnSpc>
                <a:spcPts val="39703"/>
              </a:lnSpc>
              <a:spcBef>
                <a:spcPct val="0"/>
              </a:spcBef>
            </a:pPr>
            <a:r>
              <a:rPr lang="en-US" sz="28359" dirty="0">
                <a:solidFill>
                  <a:srgbClr val="FFFFFF"/>
                </a:solidFill>
                <a:latin typeface="Canva Sans Bold"/>
              </a:rPr>
              <a:t>How?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9525" y="1869656"/>
            <a:ext cx="18288000" cy="7694677"/>
          </a:xfrm>
          <a:prstGeom prst="rect">
            <a:avLst/>
          </a:prstGeom>
        </p:spPr>
        <p:txBody>
          <a:bodyPr lIns="0" tIns="0" rIns="0" bIns="0" rtlCol="0" anchor="t">
            <a:spAutoFit/>
          </a:bodyPr>
          <a:lstStyle/>
          <a:p>
            <a:pPr marL="582925" lvl="1" indent="-291463" algn="ctr">
              <a:lnSpc>
                <a:spcPts val="4076"/>
              </a:lnSpc>
              <a:buFont typeface="Arial"/>
              <a:buChar char="•"/>
            </a:pPr>
            <a:r>
              <a:rPr lang="en-US" sz="2699" dirty="0">
                <a:solidFill>
                  <a:srgbClr val="4AE800"/>
                </a:solidFill>
                <a:latin typeface="Canva Sans Bold"/>
              </a:rPr>
              <a:t>Men athletes and men's sports will occupy more than three quarters of time and space in both the electronic and print media.</a:t>
            </a:r>
          </a:p>
          <a:p>
            <a:pPr marL="582925" lvl="1" indent="-291463" algn="ctr">
              <a:lnSpc>
                <a:spcPts val="4076"/>
              </a:lnSpc>
              <a:buFont typeface="Arial"/>
              <a:buChar char="•"/>
            </a:pPr>
            <a:r>
              <a:rPr lang="en-US" sz="2699" dirty="0">
                <a:solidFill>
                  <a:srgbClr val="4AE800"/>
                </a:solidFill>
                <a:latin typeface="Canva Sans Bold"/>
              </a:rPr>
              <a:t>The newspapers will give a significantly larger proportion of their space to women athletes and women's events than the electronic newscasts.</a:t>
            </a:r>
          </a:p>
          <a:p>
            <a:pPr marL="582925" lvl="1" indent="-291463" algn="ctr">
              <a:lnSpc>
                <a:spcPts val="4076"/>
              </a:lnSpc>
              <a:buFont typeface="Arial"/>
              <a:buChar char="•"/>
            </a:pPr>
            <a:r>
              <a:rPr lang="en-US" sz="2699" dirty="0">
                <a:solidFill>
                  <a:srgbClr val="FF0000"/>
                </a:solidFill>
                <a:latin typeface="Canva Sans Bold"/>
              </a:rPr>
              <a:t>Both electronic sportscasts and the newspaper sports pages will reflect significantly increased visibility for women athletes and women's sports during the periods when major women's sports events are occurring.</a:t>
            </a:r>
          </a:p>
          <a:p>
            <a:pPr marL="582925" lvl="1" indent="-291463" algn="ctr">
              <a:lnSpc>
                <a:spcPts val="4076"/>
              </a:lnSpc>
              <a:buFont typeface="Arial"/>
              <a:buChar char="•"/>
            </a:pPr>
            <a:r>
              <a:rPr lang="en-US" sz="2699" dirty="0">
                <a:solidFill>
                  <a:srgbClr val="4AE800"/>
                </a:solidFill>
                <a:latin typeface="Canva Sans Bold"/>
              </a:rPr>
              <a:t>Because women's sports have a novelty aspect and because USA Today appeals to both a female and male readership, that newspaper will have a significantly greater proportion of stories about women athletes and women's sports than the more conservative New York Times.</a:t>
            </a:r>
          </a:p>
          <a:p>
            <a:pPr marL="582925" lvl="1" indent="-291463" algn="ctr">
              <a:lnSpc>
                <a:spcPts val="4076"/>
              </a:lnSpc>
              <a:buFont typeface="Arial"/>
              <a:buChar char="•"/>
            </a:pPr>
            <a:r>
              <a:rPr lang="en-US" sz="2699" dirty="0">
                <a:solidFill>
                  <a:srgbClr val="FF914D"/>
                </a:solidFill>
                <a:latin typeface="Canva Sans Bold"/>
              </a:rPr>
              <a:t>In discourse, women athletes and women's sports will be significantly more stereotyped in negative ways than men athletes and men's sports.</a:t>
            </a:r>
          </a:p>
          <a:p>
            <a:pPr marL="582925" lvl="1" indent="-291463" algn="ctr">
              <a:lnSpc>
                <a:spcPts val="4076"/>
              </a:lnSpc>
              <a:buFont typeface="Arial"/>
              <a:buChar char="•"/>
            </a:pPr>
            <a:r>
              <a:rPr lang="en-US" sz="2699" dirty="0">
                <a:solidFill>
                  <a:srgbClr val="4AE800"/>
                </a:solidFill>
                <a:latin typeface="Canva Sans Bold"/>
              </a:rPr>
              <a:t>Because of their different target audiences, announcers for ESPN's SportsCenter will use significantly more stereotypical descriptors that marginalize women athletes and women's sports while inflating the importance of men's sports than announcers on CNN's Sports Tonight.</a:t>
            </a:r>
          </a:p>
        </p:txBody>
      </p:sp>
      <p:sp>
        <p:nvSpPr>
          <p:cNvPr id="3" name="TextBox 3"/>
          <p:cNvSpPr txBox="1"/>
          <p:nvPr/>
        </p:nvSpPr>
        <p:spPr>
          <a:xfrm>
            <a:off x="533400" y="178753"/>
            <a:ext cx="17070289" cy="1335395"/>
          </a:xfrm>
          <a:prstGeom prst="rect">
            <a:avLst/>
          </a:prstGeom>
        </p:spPr>
        <p:txBody>
          <a:bodyPr wrap="square" lIns="0" tIns="0" rIns="0" bIns="0" rtlCol="0" anchor="t">
            <a:spAutoFit/>
          </a:bodyPr>
          <a:lstStyle/>
          <a:p>
            <a:pPr algn="ctr">
              <a:lnSpc>
                <a:spcPts val="10920"/>
              </a:lnSpc>
              <a:spcBef>
                <a:spcPct val="0"/>
              </a:spcBef>
            </a:pPr>
            <a:r>
              <a:rPr lang="en-US" sz="7800" dirty="0">
                <a:solidFill>
                  <a:srgbClr val="FFFFFF"/>
                </a:solidFill>
                <a:latin typeface="Canva Sans Bold"/>
              </a:rPr>
              <a:t>The 6 Hypotheses and Conclusions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TextBox 2"/>
          <p:cNvSpPr txBox="1"/>
          <p:nvPr/>
        </p:nvSpPr>
        <p:spPr>
          <a:xfrm>
            <a:off x="1640978" y="251781"/>
            <a:ext cx="15123021" cy="1401438"/>
          </a:xfrm>
          <a:prstGeom prst="rect">
            <a:avLst/>
          </a:prstGeom>
        </p:spPr>
        <p:txBody>
          <a:bodyPr wrap="square" lIns="0" tIns="0" rIns="0" bIns="0" rtlCol="0" anchor="t">
            <a:spAutoFit/>
          </a:bodyPr>
          <a:lstStyle/>
          <a:p>
            <a:pPr algn="ctr">
              <a:lnSpc>
                <a:spcPts val="11480"/>
              </a:lnSpc>
            </a:pPr>
            <a:r>
              <a:rPr lang="en-US" sz="8200" dirty="0">
                <a:solidFill>
                  <a:srgbClr val="FFFFFF"/>
                </a:solidFill>
                <a:latin typeface="Canva Sans Bold"/>
              </a:rPr>
              <a:t> Numbers not from the 1900s</a:t>
            </a:r>
          </a:p>
        </p:txBody>
      </p:sp>
      <p:sp>
        <p:nvSpPr>
          <p:cNvPr id="3" name="TextBox 3"/>
          <p:cNvSpPr txBox="1"/>
          <p:nvPr/>
        </p:nvSpPr>
        <p:spPr>
          <a:xfrm>
            <a:off x="750429" y="1784073"/>
            <a:ext cx="16787143" cy="6764854"/>
          </a:xfrm>
          <a:prstGeom prst="rect">
            <a:avLst/>
          </a:prstGeom>
        </p:spPr>
        <p:txBody>
          <a:bodyPr lIns="0" tIns="0" rIns="0" bIns="0" rtlCol="0" anchor="t">
            <a:spAutoFit/>
          </a:bodyPr>
          <a:lstStyle/>
          <a:p>
            <a:pPr marL="1144379" lvl="1" indent="-572190" algn="ctr">
              <a:lnSpc>
                <a:spcPts val="10919"/>
              </a:lnSpc>
              <a:buFont typeface="Arial"/>
              <a:buChar char="•"/>
            </a:pPr>
            <a:r>
              <a:rPr lang="en-US" sz="5300" dirty="0">
                <a:solidFill>
                  <a:srgbClr val="FFFFFF"/>
                </a:solidFill>
                <a:latin typeface="Canva Sans Bold"/>
              </a:rPr>
              <a:t>2024 Olympics will be first with 50/50 coverage</a:t>
            </a:r>
          </a:p>
          <a:p>
            <a:pPr marL="2288758" lvl="2" indent="-762919">
              <a:lnSpc>
                <a:spcPts val="10919"/>
              </a:lnSpc>
              <a:buFont typeface="Arial"/>
              <a:buChar char="⚬"/>
            </a:pPr>
            <a:r>
              <a:rPr lang="en-US" sz="5300" dirty="0">
                <a:solidFill>
                  <a:srgbClr val="FFFFFF"/>
                </a:solidFill>
                <a:latin typeface="Canva Sans Bold"/>
              </a:rPr>
              <a:t>48.8% in Tokyo 2020, and 45.6% in Rio 2016</a:t>
            </a:r>
          </a:p>
          <a:p>
            <a:pPr marL="1144379" lvl="1" indent="-572190">
              <a:lnSpc>
                <a:spcPts val="10919"/>
              </a:lnSpc>
              <a:buFont typeface="Arial"/>
              <a:buChar char="•"/>
            </a:pPr>
            <a:r>
              <a:rPr lang="en-US" sz="5300" dirty="0">
                <a:solidFill>
                  <a:srgbClr val="FFFFFF"/>
                </a:solidFill>
                <a:latin typeface="Canva Sans Bold"/>
              </a:rPr>
              <a:t>Mixed gender events have grown from 18 to 22</a:t>
            </a:r>
          </a:p>
          <a:p>
            <a:pPr marL="1144379" lvl="1" indent="-572190">
              <a:lnSpc>
                <a:spcPts val="10919"/>
              </a:lnSpc>
              <a:buFont typeface="Arial"/>
              <a:buChar char="•"/>
            </a:pPr>
            <a:r>
              <a:rPr lang="en-US" sz="5300" dirty="0">
                <a:solidFill>
                  <a:srgbClr val="FFFFFF"/>
                </a:solidFill>
                <a:latin typeface="Canva Sans Bold"/>
              </a:rPr>
              <a:t>28 out of 32 events will be fully gender equal</a:t>
            </a:r>
          </a:p>
          <a:p>
            <a:pPr marL="1144379" lvl="1" indent="-572190">
              <a:lnSpc>
                <a:spcPts val="10919"/>
              </a:lnSpc>
              <a:buFont typeface="Arial"/>
              <a:buChar char="•"/>
            </a:pPr>
            <a:r>
              <a:rPr lang="en-US" sz="5300" dirty="0">
                <a:solidFill>
                  <a:srgbClr val="FFFFFF"/>
                </a:solidFill>
                <a:latin typeface="Canva Sans Bold"/>
              </a:rPr>
              <a:t>100% Gender equality (In athlete quotas)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50A30"/>
        </a:solidFill>
        <a:effectLst/>
      </p:bgPr>
    </p:bg>
    <p:spTree>
      <p:nvGrpSpPr>
        <p:cNvPr id="1" name=""/>
        <p:cNvGrpSpPr/>
        <p:nvPr/>
      </p:nvGrpSpPr>
      <p:grpSpPr>
        <a:xfrm>
          <a:off x="0" y="0"/>
          <a:ext cx="0" cy="0"/>
          <a:chOff x="0" y="0"/>
          <a:chExt cx="0" cy="0"/>
        </a:xfrm>
      </p:grpSpPr>
      <p:sp>
        <p:nvSpPr>
          <p:cNvPr id="2" name="Freeform 2"/>
          <p:cNvSpPr/>
          <p:nvPr/>
        </p:nvSpPr>
        <p:spPr>
          <a:xfrm>
            <a:off x="6268696" y="2268196"/>
            <a:ext cx="5750608" cy="5750608"/>
          </a:xfrm>
          <a:custGeom>
            <a:avLst/>
            <a:gdLst/>
            <a:ahLst/>
            <a:cxnLst/>
            <a:rect l="l" t="t" r="r" b="b"/>
            <a:pathLst>
              <a:path w="5750608" h="5750608">
                <a:moveTo>
                  <a:pt x="0" y="0"/>
                </a:moveTo>
                <a:lnTo>
                  <a:pt x="5750608" y="0"/>
                </a:lnTo>
                <a:lnTo>
                  <a:pt x="5750608" y="5750608"/>
                </a:lnTo>
                <a:lnTo>
                  <a:pt x="0" y="5750608"/>
                </a:lnTo>
                <a:lnTo>
                  <a:pt x="0" y="0"/>
                </a:lnTo>
                <a:close/>
              </a:path>
            </a:pathLst>
          </a:custGeom>
          <a:blipFill>
            <a:blip r:embed="rId2"/>
            <a:stretch>
              <a:fillRect/>
            </a:stretch>
          </a:blipFill>
        </p:spPr>
        <p:txBody>
          <a:bodyPr/>
          <a:lstStyle/>
          <a:p>
            <a:endParaRPr lang="en-US"/>
          </a:p>
        </p:txBody>
      </p:sp>
      <p:sp>
        <p:nvSpPr>
          <p:cNvPr id="3" name="TextBox 3"/>
          <p:cNvSpPr txBox="1"/>
          <p:nvPr/>
        </p:nvSpPr>
        <p:spPr>
          <a:xfrm>
            <a:off x="-97185" y="190500"/>
            <a:ext cx="18482370" cy="1566544"/>
          </a:xfrm>
          <a:prstGeom prst="rect">
            <a:avLst/>
          </a:prstGeom>
        </p:spPr>
        <p:txBody>
          <a:bodyPr wrap="square" lIns="0" tIns="0" rIns="0" bIns="0" rtlCol="0" anchor="t">
            <a:spAutoFit/>
          </a:bodyPr>
          <a:lstStyle/>
          <a:p>
            <a:pPr algn="ctr">
              <a:lnSpc>
                <a:spcPts val="12880"/>
              </a:lnSpc>
            </a:pPr>
            <a:r>
              <a:rPr lang="en-US" sz="9200" dirty="0">
                <a:solidFill>
                  <a:srgbClr val="FFFFFF"/>
                </a:solidFill>
                <a:latin typeface="Canva Sans Bold"/>
              </a:rPr>
              <a:t>How to start Fixing this Problem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642</Words>
  <Application>Microsoft Macintosh PowerPoint</Application>
  <PresentationFormat>Custom</PresentationFormat>
  <Paragraphs>50</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HK Grotesk Medium</vt:lpstr>
      <vt:lpstr>HK Grotesk Bold</vt:lpstr>
      <vt:lpstr>Arial</vt:lpstr>
      <vt:lpstr>Canva Sans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Bias</dc:title>
  <cp:lastModifiedBy>LaMonica, Christian</cp:lastModifiedBy>
  <cp:revision>2</cp:revision>
  <dcterms:created xsi:type="dcterms:W3CDTF">2006-08-16T00:00:00Z</dcterms:created>
  <dcterms:modified xsi:type="dcterms:W3CDTF">2024-02-26T17:30:30Z</dcterms:modified>
  <dc:identifier>DAF9ukkGmJE</dc:identifier>
</cp:coreProperties>
</file>