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2AE"/>
    <a:srgbClr val="91C5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9" autoAdjust="0"/>
    <p:restoredTop sz="90940"/>
  </p:normalViewPr>
  <p:slideViewPr>
    <p:cSldViewPr>
      <p:cViewPr varScale="1">
        <p:scale>
          <a:sx n="92" d="100"/>
          <a:sy n="92" d="100"/>
        </p:scale>
        <p:origin x="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4576763" y="2057400"/>
            <a:ext cx="4191000" cy="1143000"/>
          </a:xfrm>
        </p:spPr>
        <p:txBody>
          <a:bodyPr anchor="ctr"/>
          <a:lstStyle>
            <a:lvl1pPr algn="r"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95800" y="3352800"/>
            <a:ext cx="4271963" cy="1752600"/>
          </a:xfrm>
        </p:spPr>
        <p:txBody>
          <a:bodyPr lIns="92075" tIns="46038" rIns="92075" bIns="46038" anchor="ctr"/>
          <a:lstStyle>
            <a:lvl1pPr marL="0" indent="0" algn="r">
              <a:buFont typeface="Wingdings" pitchFamily="64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2" name="Rectangle 4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63785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93235A-D336-45B7-AE49-B8798AB4F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483F8-ABB3-4578-96B5-DBE5E60B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3913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3C15-1464-41A2-B199-95C6B47AD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58E95-A441-4F7B-A16E-444EAE988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CCAF-75DC-48F2-B569-C33B1A68E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62AF5-16EB-4D4C-BAB9-454C48CAD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934AB-964A-432B-A208-E32C5C2C7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AFFD7-E542-4988-B79A-058130CC4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6831E-22BA-4C1B-A93A-924817651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7629-2932-4B48-9C32-7382717C2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1A8C3-1631-4119-B9C2-FD994B47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23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8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85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78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5547039-626D-4F23-9337-483A195545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ec.gov/edgar/searchedgar/companysearch.html" TargetMode="External"/><Relationship Id="rId3" Type="http://schemas.openxmlformats.org/officeDocument/2006/relationships/hyperlink" Target="https://www.moodys.com/credit-ratings/Connecticut-Health-Educational-Facilities-Authority-Revenue-Bonds-Quinnipiac-University-Project-credit-rating-72070558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sdmf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s.propublica.org/nonprofits/" TargetMode="External"/><Relationship Id="rId3" Type="http://schemas.openxmlformats.org/officeDocument/2006/relationships/hyperlink" Target="http://foundationcenter.org/find-funding/990-find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6763" y="1752600"/>
            <a:ext cx="4191000" cy="1143000"/>
          </a:xfrm>
        </p:spPr>
        <p:txBody>
          <a:bodyPr/>
          <a:lstStyle/>
          <a:p>
            <a:r>
              <a:rPr lang="en-US"/>
              <a:t>Investigating a person, place or entity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3657600"/>
            <a:ext cx="4271963" cy="1752600"/>
          </a:xfrm>
        </p:spPr>
        <p:txBody>
          <a:bodyPr/>
          <a:lstStyle/>
          <a:p>
            <a:r>
              <a:rPr lang="en-US" dirty="0" smtClean="0"/>
              <a:t>JRN275</a:t>
            </a:r>
            <a:endParaRPr lang="en-US" dirty="0"/>
          </a:p>
          <a:p>
            <a:r>
              <a:rPr lang="en-US" dirty="0" smtClean="0"/>
              <a:t>Quinnipiac University</a:t>
            </a:r>
          </a:p>
          <a:p>
            <a:r>
              <a:rPr lang="en-US" dirty="0" smtClean="0"/>
              <a:t>Fall 2017</a:t>
            </a:r>
            <a:endParaRPr lang="en-US" dirty="0"/>
          </a:p>
          <a:p>
            <a:r>
              <a:rPr lang="en-US" dirty="0" smtClean="0"/>
              <a:t>Dr. Molly </a:t>
            </a:r>
            <a:r>
              <a:rPr lang="en-US" dirty="0" err="1" smtClean="0"/>
              <a:t>Yanity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For-profit </a:t>
            </a:r>
            <a:r>
              <a:rPr lang="en-US" sz="2500" dirty="0"/>
              <a:t>Businesses</a:t>
            </a:r>
          </a:p>
          <a:p>
            <a:pPr lvl="1"/>
            <a:r>
              <a:rPr lang="en-US" sz="2500" dirty="0"/>
              <a:t>Personal corporations - watch for the </a:t>
            </a:r>
            <a:r>
              <a:rPr lang="en-US" sz="2500" dirty="0" smtClean="0"/>
              <a:t>name</a:t>
            </a:r>
          </a:p>
          <a:p>
            <a:pPr lvl="1"/>
            <a:r>
              <a:rPr lang="en-US" sz="2500" dirty="0" smtClean="0"/>
              <a:t>Securities &amp; Exchange Commission (SEC) has a database called </a:t>
            </a:r>
            <a:r>
              <a:rPr lang="en-US" sz="2500" dirty="0" smtClean="0">
                <a:hlinkClick r:id="rId2"/>
              </a:rPr>
              <a:t>EDGAR</a:t>
            </a:r>
            <a:endParaRPr lang="en-US" sz="2500" dirty="0"/>
          </a:p>
          <a:p>
            <a:pPr lvl="1"/>
            <a:r>
              <a:rPr lang="en-US" sz="2500" dirty="0">
                <a:hlinkClick r:id="rId3"/>
              </a:rPr>
              <a:t>Moody’s I</a:t>
            </a:r>
            <a:r>
              <a:rPr lang="en-US" sz="2500" dirty="0" smtClean="0">
                <a:hlinkClick r:id="rId3"/>
              </a:rPr>
              <a:t>nvestor Service</a:t>
            </a:r>
            <a:r>
              <a:rPr lang="en-US" sz="2500" dirty="0" smtClean="0"/>
              <a:t>s</a:t>
            </a:r>
          </a:p>
          <a:p>
            <a:pPr lvl="1"/>
            <a:r>
              <a:rPr lang="en-US" sz="2500" dirty="0" smtClean="0"/>
              <a:t>Partnerships</a:t>
            </a:r>
            <a:r>
              <a:rPr lang="en-US" sz="2500" dirty="0"/>
              <a:t>, limited partnerships, limited liability corporations</a:t>
            </a:r>
          </a:p>
          <a:p>
            <a:pPr lvl="1"/>
            <a:r>
              <a:rPr lang="en-US" sz="2500" dirty="0"/>
              <a:t>Private - private shareholders, but look for court cases, licenses, public contracts, published reports</a:t>
            </a:r>
          </a:p>
          <a:p>
            <a:pPr lvl="1"/>
            <a:r>
              <a:rPr lang="en-US" sz="2500" dirty="0"/>
              <a:t>Publicly traded - SEC filings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361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Property ownership</a:t>
            </a:r>
          </a:p>
          <a:p>
            <a:r>
              <a:rPr lang="en-US" dirty="0"/>
              <a:t>Inspection </a:t>
            </a:r>
            <a:r>
              <a:rPr lang="en-US" dirty="0" smtClean="0"/>
              <a:t>reports, EPA</a:t>
            </a:r>
            <a:endParaRPr lang="en-US" dirty="0"/>
          </a:p>
          <a:p>
            <a:r>
              <a:rPr lang="en-US" dirty="0" smtClean="0"/>
              <a:t>Google Maps/Old maps</a:t>
            </a:r>
            <a:endParaRPr lang="en-US" dirty="0"/>
          </a:p>
          <a:p>
            <a:r>
              <a:rPr lang="en-US" dirty="0"/>
              <a:t>Aerial photography</a:t>
            </a:r>
          </a:p>
          <a:p>
            <a:r>
              <a:rPr lang="en-US" dirty="0"/>
              <a:t>History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9600" cy="1143000"/>
          </a:xfrm>
        </p:spPr>
        <p:txBody>
          <a:bodyPr/>
          <a:lstStyle/>
          <a:p>
            <a:r>
              <a:rPr lang="en-US"/>
              <a:t>Society of Professional Journalists (SPJ) rules</a:t>
            </a:r>
          </a:p>
          <a:p>
            <a:r>
              <a:rPr lang="en-US"/>
              <a:t>Typical “house rules” in a newsroom: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09600" y="29718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Certification - no plagiarism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Identification - as a reporter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Truth - no staging or altering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Honesty - no payola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4953000" y="29718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Responsibility - no threats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Independence - don’t get used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Confirmation - attribution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§"/>
            </a:pPr>
            <a:r>
              <a:rPr lang="en-US"/>
              <a:t>Balance - show both sides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Private individuals leave a trail of public records</a:t>
            </a:r>
          </a:p>
          <a:p>
            <a:r>
              <a:rPr lang="en-US"/>
              <a:t>Elected officials leave many searchable documents that could reveal waste, corruption</a:t>
            </a:r>
          </a:p>
          <a:p>
            <a:r>
              <a:rPr lang="en-US"/>
              <a:t>Government reports, annual reports offer linkage and opportunity for stories</a:t>
            </a:r>
          </a:p>
          <a:p>
            <a:r>
              <a:rPr lang="en-US"/>
              <a:t>Reporters have written and unwritten ethics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Investigating A Private Person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Tracing names: database searches</a:t>
            </a:r>
          </a:p>
          <a:p>
            <a:pPr lvl="1"/>
            <a:r>
              <a:rPr lang="en-US" dirty="0" smtClean="0"/>
              <a:t>Facebook, Instagram</a:t>
            </a:r>
          </a:p>
          <a:p>
            <a:pPr lvl="1"/>
            <a:r>
              <a:rPr lang="en-US" dirty="0" smtClean="0"/>
              <a:t>Newspaper archive</a:t>
            </a:r>
          </a:p>
          <a:p>
            <a:pPr lvl="1"/>
            <a:r>
              <a:rPr lang="en-US" dirty="0" smtClean="0"/>
              <a:t>LexisNexis Accurint</a:t>
            </a:r>
            <a:endParaRPr lang="en-US" dirty="0"/>
          </a:p>
          <a:p>
            <a:r>
              <a:rPr lang="en-US" dirty="0"/>
              <a:t>Date-of-Birth Records</a:t>
            </a:r>
          </a:p>
          <a:p>
            <a:pPr lvl="1"/>
            <a:r>
              <a:rPr lang="en-US" dirty="0"/>
              <a:t>County Recorder’s of Clerk of Courts office</a:t>
            </a:r>
          </a:p>
          <a:p>
            <a:r>
              <a:rPr lang="en-US" dirty="0"/>
              <a:t>Property ownership, transfers, purchases</a:t>
            </a:r>
          </a:p>
          <a:p>
            <a:pPr>
              <a:buFont typeface="Wingdings" pitchFamily="64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Person </a:t>
            </a:r>
            <a:r>
              <a:rPr lang="en-US" sz="2400"/>
              <a:t>(cont.)</a:t>
            </a:r>
            <a:endParaRPr lang="en-US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Licensure</a:t>
            </a:r>
          </a:p>
          <a:p>
            <a:pPr lvl="1"/>
            <a:r>
              <a:rPr lang="en-US"/>
              <a:t>State licenses (medicine, real estate broker, barber, exterminator, surveyor, appraiser, insurance agent, pharmacist, etc.)</a:t>
            </a:r>
          </a:p>
          <a:p>
            <a:pPr lvl="1"/>
            <a:r>
              <a:rPr lang="en-US"/>
              <a:t>National accrediting bodies/agencies</a:t>
            </a:r>
          </a:p>
          <a:p>
            <a:r>
              <a:rPr lang="en-US"/>
              <a:t>Yearbooks</a:t>
            </a:r>
          </a:p>
          <a:p>
            <a:r>
              <a:rPr lang="en-US"/>
              <a:t>Political Activity - voting records</a:t>
            </a:r>
          </a:p>
          <a:p>
            <a:r>
              <a:rPr lang="en-US"/>
              <a:t>Published Works</a:t>
            </a:r>
          </a:p>
          <a:p>
            <a:pPr>
              <a:buFont typeface="Wingdings" pitchFamily="64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Person </a:t>
            </a:r>
            <a:r>
              <a:rPr lang="en-US" sz="2400"/>
              <a:t>(cont.)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Court Records</a:t>
            </a:r>
          </a:p>
          <a:p>
            <a:pPr lvl="1"/>
            <a:r>
              <a:rPr lang="en-US" dirty="0"/>
              <a:t>Civil court records - lawsuits</a:t>
            </a:r>
          </a:p>
          <a:p>
            <a:pPr lvl="1"/>
            <a:r>
              <a:rPr lang="en-US" dirty="0"/>
              <a:t>Divorce records - clerk of courts</a:t>
            </a:r>
          </a:p>
          <a:p>
            <a:pPr lvl="2"/>
            <a:r>
              <a:rPr lang="en-US" dirty="0"/>
              <a:t>Sometimes sealed, but you can request access</a:t>
            </a:r>
          </a:p>
          <a:p>
            <a:pPr lvl="1"/>
            <a:r>
              <a:rPr lang="en-US" dirty="0"/>
              <a:t>Probate court records - estate settlements, relatives, inherited property</a:t>
            </a:r>
          </a:p>
          <a:p>
            <a:pPr lvl="1"/>
            <a:r>
              <a:rPr lang="en-US" dirty="0"/>
              <a:t>Federal courts - taxes, bankruptcies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Person </a:t>
            </a:r>
            <a:r>
              <a:rPr lang="en-US" sz="2400"/>
              <a:t>(cont.)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Death records</a:t>
            </a:r>
          </a:p>
          <a:p>
            <a:pPr lvl="1"/>
            <a:r>
              <a:rPr lang="en-US"/>
              <a:t>Social Security Administration Death Master File</a:t>
            </a:r>
          </a:p>
          <a:p>
            <a:pPr lvl="2"/>
            <a:r>
              <a:rPr lang="en-US">
                <a:hlinkClick r:id="rId2"/>
              </a:rPr>
              <a:t>www.ssdmf.com</a:t>
            </a:r>
            <a:r>
              <a:rPr lang="en-US"/>
              <a:t> (search fee)</a:t>
            </a:r>
          </a:p>
          <a:p>
            <a:pPr lvl="1"/>
            <a:r>
              <a:rPr lang="en-US"/>
              <a:t>Obituaries</a:t>
            </a:r>
          </a:p>
          <a:p>
            <a:r>
              <a:rPr lang="en-US"/>
              <a:t>Business holdings - board members in annual reports</a:t>
            </a:r>
          </a:p>
          <a:p>
            <a:pPr>
              <a:buFont typeface="Wingdings" pitchFamily="64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Officials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private resources before he/she went “public”</a:t>
            </a:r>
          </a:p>
          <a:p>
            <a:r>
              <a:rPr lang="en-US"/>
              <a:t>Petitions</a:t>
            </a:r>
          </a:p>
          <a:p>
            <a:r>
              <a:rPr lang="en-US"/>
              <a:t>Campaign documents</a:t>
            </a:r>
          </a:p>
          <a:p>
            <a:r>
              <a:rPr lang="en-US"/>
              <a:t>Financial disclosure</a:t>
            </a:r>
          </a:p>
          <a:p>
            <a:pPr lvl="1"/>
            <a:r>
              <a:rPr lang="en-US"/>
              <a:t>Tax returns do not have to be disclosed (but candidates often do)</a:t>
            </a:r>
          </a:p>
          <a:p>
            <a:pPr lvl="1"/>
            <a:r>
              <a:rPr lang="en-US"/>
              <a:t>Financial disclosure for federal election rules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Officials </a:t>
            </a:r>
            <a:r>
              <a:rPr lang="en-US" sz="2400"/>
              <a:t>(cont.)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elected, official documents escalate</a:t>
            </a:r>
          </a:p>
          <a:p>
            <a:pPr lvl="1"/>
            <a:r>
              <a:rPr lang="en-US"/>
              <a:t>Payroll, expenses &amp; budgets, public meeting activities, internal communications</a:t>
            </a:r>
          </a:p>
          <a:p>
            <a:pPr>
              <a:buFont typeface="Wingdings" pitchFamily="64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Not-for-profit Organizations</a:t>
            </a:r>
          </a:p>
          <a:p>
            <a:pPr lvl="2"/>
            <a:r>
              <a:rPr lang="en-US" dirty="0"/>
              <a:t>IRS 990 forms </a:t>
            </a:r>
            <a:r>
              <a:rPr lang="mr-IN" dirty="0" smtClean="0"/>
              <a:t>–</a:t>
            </a:r>
            <a:r>
              <a:rPr lang="en-US" dirty="0" smtClean="0"/>
              <a:t> includes key officers, salaries</a:t>
            </a:r>
            <a:r>
              <a:rPr lang="en-US" dirty="0"/>
              <a:t>, contact information as well as the organization’s financial statements. It also includes essential information on finances, assets, investments and expenditures, staffing changes over time and sub-organizations. The footnotes can help generate story ideas. </a:t>
            </a:r>
          </a:p>
          <a:p>
            <a:pPr lvl="1"/>
            <a:r>
              <a:rPr lang="en-US" dirty="0" smtClean="0"/>
              <a:t>Charitable </a:t>
            </a:r>
            <a:r>
              <a:rPr lang="en-US" dirty="0"/>
              <a:t>purpose annual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err="1" smtClean="0">
                <a:hlinkClick r:id="rId2"/>
              </a:rPr>
              <a:t>ProPublica’s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NonProfit</a:t>
            </a:r>
            <a:r>
              <a:rPr lang="en-US" dirty="0" smtClean="0">
                <a:hlinkClick r:id="rId2"/>
              </a:rPr>
              <a:t> Finder</a:t>
            </a:r>
            <a:endParaRPr lang="en-US" dirty="0" smtClean="0"/>
          </a:p>
          <a:p>
            <a:pPr lvl="1"/>
            <a:r>
              <a:rPr lang="en-US" dirty="0" smtClean="0"/>
              <a:t> Foundation Center’s </a:t>
            </a:r>
            <a:r>
              <a:rPr lang="en-US" dirty="0" smtClean="0">
                <a:hlinkClick r:id="rId3"/>
              </a:rPr>
              <a:t>990 Finder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7278"/>
      </a:dk1>
      <a:lt1>
        <a:srgbClr val="A7B1B3"/>
      </a:lt1>
      <a:dk2>
        <a:srgbClr val="000000"/>
      </a:dk2>
      <a:lt2>
        <a:srgbClr val="000000"/>
      </a:lt2>
      <a:accent1>
        <a:srgbClr val="E6E6E6"/>
      </a:accent1>
      <a:accent2>
        <a:srgbClr val="008F96"/>
      </a:accent2>
      <a:accent3>
        <a:srgbClr val="D0D5D6"/>
      </a:accent3>
      <a:accent4>
        <a:srgbClr val="006065"/>
      </a:accent4>
      <a:accent5>
        <a:srgbClr val="F0F0F0"/>
      </a:accent5>
      <a:accent6>
        <a:srgbClr val="008187"/>
      </a:accent6>
      <a:hlink>
        <a:srgbClr val="72C5C9"/>
      </a:hlink>
      <a:folHlink>
        <a:srgbClr val="00303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7278"/>
        </a:dk1>
        <a:lt1>
          <a:srgbClr val="A7B1B3"/>
        </a:lt1>
        <a:dk2>
          <a:srgbClr val="000000"/>
        </a:dk2>
        <a:lt2>
          <a:srgbClr val="000000"/>
        </a:lt2>
        <a:accent1>
          <a:srgbClr val="E6E6E6"/>
        </a:accent1>
        <a:accent2>
          <a:srgbClr val="008F96"/>
        </a:accent2>
        <a:accent3>
          <a:srgbClr val="D0D5D6"/>
        </a:accent3>
        <a:accent4>
          <a:srgbClr val="006065"/>
        </a:accent4>
        <a:accent5>
          <a:srgbClr val="F0F0F0"/>
        </a:accent5>
        <a:accent6>
          <a:srgbClr val="008187"/>
        </a:accent6>
        <a:hlink>
          <a:srgbClr val="72C5C9"/>
        </a:hlink>
        <a:folHlink>
          <a:srgbClr val="0030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404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Wingdings</vt:lpstr>
      <vt:lpstr>Arial</vt:lpstr>
      <vt:lpstr>Blank Presentation</vt:lpstr>
      <vt:lpstr>Investigating a person, place or entity</vt:lpstr>
      <vt:lpstr>Overview</vt:lpstr>
      <vt:lpstr>Investigating A Private Person</vt:lpstr>
      <vt:lpstr>Private Person (cont.)</vt:lpstr>
      <vt:lpstr>Private Person (cont.)</vt:lpstr>
      <vt:lpstr>Private Person (cont.)</vt:lpstr>
      <vt:lpstr>Public Officials</vt:lpstr>
      <vt:lpstr>Public Officials (cont.)</vt:lpstr>
      <vt:lpstr>Businesses</vt:lpstr>
      <vt:lpstr>Businesses</vt:lpstr>
      <vt:lpstr>Places</vt:lpstr>
      <vt:lpstr>Ethics</vt:lpstr>
    </vt:vector>
  </TitlesOfParts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a person, place or entity</dc:title>
  <dc:creator>Molly Yanity</dc:creator>
  <cp:lastModifiedBy>Microsoft Office User</cp:lastModifiedBy>
  <cp:revision>14</cp:revision>
  <cp:lastPrinted>1904-01-01T00:00:00Z</cp:lastPrinted>
  <dcterms:created xsi:type="dcterms:W3CDTF">1904-01-01T00:00:00Z</dcterms:created>
  <dcterms:modified xsi:type="dcterms:W3CDTF">2017-08-22T17:32:48Z</dcterms:modified>
</cp:coreProperties>
</file>