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7" r:id="rId3"/>
    <p:sldId id="257" r:id="rId4"/>
    <p:sldId id="268" r:id="rId5"/>
    <p:sldId id="269" r:id="rId6"/>
    <p:sldId id="271" r:id="rId7"/>
    <p:sldId id="27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2AE"/>
    <a:srgbClr val="91C5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67" autoAdjust="0"/>
    <p:restoredTop sz="90856" autoAdjust="0"/>
  </p:normalViewPr>
  <p:slideViewPr>
    <p:cSldViewPr>
      <p:cViewPr varScale="1">
        <p:scale>
          <a:sx n="92" d="100"/>
          <a:sy n="92" d="100"/>
        </p:scale>
        <p:origin x="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64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B0723-751F-BB4C-8FFA-43E67675DF34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467FF-50F8-FE46-B654-B081F4FFC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467FF-50F8-FE46-B654-B081F4FFC34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4576763" y="2057400"/>
            <a:ext cx="4191000" cy="1143000"/>
          </a:xfrm>
        </p:spPr>
        <p:txBody>
          <a:bodyPr anchor="ctr"/>
          <a:lstStyle>
            <a:lvl1pPr algn="r"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95800" y="3352800"/>
            <a:ext cx="4271963" cy="1752600"/>
          </a:xfrm>
        </p:spPr>
        <p:txBody>
          <a:bodyPr lIns="92075" tIns="46038" rIns="92075" bIns="46038" anchor="ctr"/>
          <a:lstStyle>
            <a:lvl1pPr marL="0" indent="0" algn="r">
              <a:buFont typeface="Wingdings" pitchFamily="64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2" name="Rectangle 4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63785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93235A-D336-45B7-AE49-B8798AB4F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483F8-ABB3-4578-96B5-DBE5E60B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3913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3C15-1464-41A2-B199-95C6B47AD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58E95-A441-4F7B-A16E-444EAE988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CCAF-75DC-48F2-B569-C33B1A68E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62AF5-16EB-4D4C-BAB9-454C48CAD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934AB-964A-432B-A208-E32C5C2C7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AFFD7-E542-4988-B79A-058130CC4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6831E-22BA-4C1B-A93A-9248176516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7629-2932-4B48-9C32-7382717C2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1A8C3-1631-4119-B9C2-FD994B47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23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8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85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785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5547039-626D-4F23-9337-483A195545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64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dailynews.com/archives/news/hale-no-haven-homeless-apartments-needy-moms-article-1.8997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oundationcenter.org/find-funding/990-finder" TargetMode="External"/><Relationship Id="rId2" Type="http://schemas.openxmlformats.org/officeDocument/2006/relationships/hyperlink" Target="https://projects.propublica.org/nonprofi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6763" y="1752600"/>
            <a:ext cx="4191000" cy="1143000"/>
          </a:xfrm>
        </p:spPr>
        <p:txBody>
          <a:bodyPr/>
          <a:lstStyle/>
          <a:p>
            <a:r>
              <a:rPr lang="en-US" dirty="0"/>
              <a:t>Investigating nonprofits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3657600"/>
            <a:ext cx="4271963" cy="1752600"/>
          </a:xfrm>
        </p:spPr>
        <p:txBody>
          <a:bodyPr/>
          <a:lstStyle/>
          <a:p>
            <a:r>
              <a:rPr lang="en-US" dirty="0"/>
              <a:t>JRN275</a:t>
            </a:r>
          </a:p>
          <a:p>
            <a:r>
              <a:rPr lang="en-US" dirty="0"/>
              <a:t>Quinnipiac University</a:t>
            </a:r>
          </a:p>
          <a:p>
            <a:r>
              <a:rPr lang="en-US" dirty="0"/>
              <a:t>Fall 2019</a:t>
            </a:r>
          </a:p>
          <a:p>
            <a:r>
              <a:rPr lang="en-US" dirty="0"/>
              <a:t>Dr. Molly </a:t>
            </a:r>
            <a:r>
              <a:rPr lang="en-US" dirty="0" err="1"/>
              <a:t>Yanity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Investigate Nonprofits?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Private, but have agreement with IRS</a:t>
            </a:r>
          </a:p>
          <a:p>
            <a:r>
              <a:rPr lang="en-US" dirty="0"/>
              <a:t>Do *you* want your donation to the animal shelter going toward a pool party for its leadership?</a:t>
            </a:r>
          </a:p>
          <a:p>
            <a:r>
              <a:rPr lang="en-US" dirty="0"/>
              <a:t>Hale House and grant money: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a kid falls off a carnival ride</a:t>
            </a:r>
          </a:p>
          <a:p>
            <a:pPr lvl="1"/>
            <a:r>
              <a:rPr lang="en-US" dirty="0"/>
              <a:t>Lawyer says he’s maimed for life and they’re suing</a:t>
            </a:r>
          </a:p>
          <a:p>
            <a:pPr lvl="1"/>
            <a:r>
              <a:rPr lang="en-US" dirty="0"/>
              <a:t>You see the kid playing outside</a:t>
            </a:r>
          </a:p>
          <a:p>
            <a:r>
              <a:rPr lang="en-US" dirty="0"/>
              <a:t>Do you:</a:t>
            </a:r>
          </a:p>
          <a:p>
            <a:pPr lvl="1"/>
            <a:r>
              <a:rPr lang="en-US" dirty="0"/>
              <a:t>Talk to the kid?</a:t>
            </a:r>
          </a:p>
          <a:p>
            <a:pPr lvl="1"/>
            <a:r>
              <a:rPr lang="en-US" dirty="0"/>
              <a:t>Write that a lawsuit is planned?</a:t>
            </a:r>
          </a:p>
          <a:p>
            <a:pPr lvl="1"/>
            <a:r>
              <a:rPr lang="en-US" dirty="0"/>
              <a:t>Neither?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hold off, but learn the name of the nonprofit that hosts the carnival and the private company running it</a:t>
            </a:r>
          </a:p>
          <a:p>
            <a:pPr lvl="1"/>
            <a:r>
              <a:rPr lang="en-US" dirty="0"/>
              <a:t>You also visit the final day and observe police allowing underage drinking</a:t>
            </a:r>
          </a:p>
          <a:p>
            <a:r>
              <a:rPr lang="en-US" dirty="0"/>
              <a:t>Do you:</a:t>
            </a:r>
          </a:p>
          <a:p>
            <a:pPr lvl="1"/>
            <a:r>
              <a:rPr lang="en-US" dirty="0"/>
              <a:t>Write that police were allowing underage drinking?</a:t>
            </a:r>
          </a:p>
          <a:p>
            <a:pPr lvl="1"/>
            <a:r>
              <a:rPr lang="en-US" dirty="0"/>
              <a:t>Keep digging?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obtain the nonprofit’s 990 and also call other towns where this company has run a carnival</a:t>
            </a:r>
          </a:p>
          <a:p>
            <a:pPr lvl="1"/>
            <a:r>
              <a:rPr lang="en-US" dirty="0"/>
              <a:t>You learn the charities make hardly any money, and see questionable numbers on the nonprofit’s form</a:t>
            </a:r>
          </a:p>
          <a:p>
            <a:r>
              <a:rPr lang="en-US" dirty="0"/>
              <a:t>Do you:</a:t>
            </a:r>
          </a:p>
          <a:p>
            <a:pPr lvl="1"/>
            <a:r>
              <a:rPr lang="en-US" dirty="0"/>
              <a:t>Write that the big annual fundraiser hardly raises any money?</a:t>
            </a:r>
          </a:p>
          <a:p>
            <a:pPr lvl="1"/>
            <a:r>
              <a:rPr lang="en-US" dirty="0"/>
              <a:t>Keep digging?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non-profit president miraculously confirms that his group spent $5,000 on a pool party, and that scholarships are going to members’ children</a:t>
            </a:r>
          </a:p>
          <a:p>
            <a:r>
              <a:rPr lang="en-US" dirty="0"/>
              <a:t>Do you:</a:t>
            </a:r>
          </a:p>
          <a:p>
            <a:pPr lvl="1"/>
            <a:r>
              <a:rPr lang="en-US" dirty="0"/>
              <a:t>Write that non-profit donated $872 to charity while spending tens of thousands on its members?</a:t>
            </a:r>
          </a:p>
          <a:p>
            <a:pPr lvl="1"/>
            <a:r>
              <a:rPr lang="en-US" dirty="0"/>
              <a:t>But wait, what about the kid who fell off the coaster?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Charting</a:t>
            </a:r>
          </a:p>
        </p:txBody>
      </p:sp>
      <p:pic>
        <p:nvPicPr>
          <p:cNvPr id="4" name="Picture 3" descr="Screen Shot 2019-10-07 at 1.09.0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676400"/>
            <a:ext cx="5308600" cy="4305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 – Find A Story!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Not-for-profit Organizations</a:t>
            </a:r>
          </a:p>
          <a:p>
            <a:pPr lvl="2"/>
            <a:r>
              <a:rPr lang="en-US" dirty="0"/>
              <a:t>IRS 990 forms </a:t>
            </a:r>
            <a:r>
              <a:rPr lang="mr-IN" dirty="0"/>
              <a:t>–</a:t>
            </a:r>
            <a:r>
              <a:rPr lang="en-US" dirty="0"/>
              <a:t> includes key officers, salaries, contact information as well as the organization’s financial statements. It also includes essential information on finances, assets, investments and expenditures, staffing changes over time and sub-organizations. The footnotes can help generate story ideas. </a:t>
            </a:r>
          </a:p>
          <a:p>
            <a:pPr lvl="1"/>
            <a:r>
              <a:rPr lang="en-US" dirty="0"/>
              <a:t>Charitable purpose annual reports</a:t>
            </a:r>
          </a:p>
          <a:p>
            <a:pPr lvl="1"/>
            <a:r>
              <a:rPr lang="en-US" dirty="0">
                <a:hlinkClick r:id="rId2"/>
              </a:rPr>
              <a:t>ProPublica’s NonProfit Finder</a:t>
            </a:r>
            <a:endParaRPr lang="en-US" dirty="0"/>
          </a:p>
          <a:p>
            <a:pPr lvl="1"/>
            <a:r>
              <a:rPr lang="en-US" dirty="0"/>
              <a:t> Foundation Center’s </a:t>
            </a:r>
            <a:r>
              <a:rPr lang="en-US" dirty="0">
                <a:hlinkClick r:id="rId3"/>
              </a:rPr>
              <a:t>990 Finder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7278"/>
      </a:dk1>
      <a:lt1>
        <a:srgbClr val="A7B1B3"/>
      </a:lt1>
      <a:dk2>
        <a:srgbClr val="000000"/>
      </a:dk2>
      <a:lt2>
        <a:srgbClr val="000000"/>
      </a:lt2>
      <a:accent1>
        <a:srgbClr val="E6E6E6"/>
      </a:accent1>
      <a:accent2>
        <a:srgbClr val="008F96"/>
      </a:accent2>
      <a:accent3>
        <a:srgbClr val="D0D5D6"/>
      </a:accent3>
      <a:accent4>
        <a:srgbClr val="006065"/>
      </a:accent4>
      <a:accent5>
        <a:srgbClr val="F0F0F0"/>
      </a:accent5>
      <a:accent6>
        <a:srgbClr val="008187"/>
      </a:accent6>
      <a:hlink>
        <a:srgbClr val="72C5C9"/>
      </a:hlink>
      <a:folHlink>
        <a:srgbClr val="00303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7278"/>
        </a:dk1>
        <a:lt1>
          <a:srgbClr val="A7B1B3"/>
        </a:lt1>
        <a:dk2>
          <a:srgbClr val="000000"/>
        </a:dk2>
        <a:lt2>
          <a:srgbClr val="000000"/>
        </a:lt2>
        <a:accent1>
          <a:srgbClr val="E6E6E6"/>
        </a:accent1>
        <a:accent2>
          <a:srgbClr val="008F96"/>
        </a:accent2>
        <a:accent3>
          <a:srgbClr val="D0D5D6"/>
        </a:accent3>
        <a:accent4>
          <a:srgbClr val="006065"/>
        </a:accent4>
        <a:accent5>
          <a:srgbClr val="F0F0F0"/>
        </a:accent5>
        <a:accent6>
          <a:srgbClr val="008187"/>
        </a:accent6>
        <a:hlink>
          <a:srgbClr val="72C5C9"/>
        </a:hlink>
        <a:folHlink>
          <a:srgbClr val="00303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286</Words>
  <Application>Microsoft Macintosh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Blank Presentation</vt:lpstr>
      <vt:lpstr>Investigating nonprofits</vt:lpstr>
      <vt:lpstr>Why Investigate Nonprofits?</vt:lpstr>
      <vt:lpstr>Case Study</vt:lpstr>
      <vt:lpstr>Case Study</vt:lpstr>
      <vt:lpstr>Case Study</vt:lpstr>
      <vt:lpstr>Case Study</vt:lpstr>
      <vt:lpstr>Charting</vt:lpstr>
      <vt:lpstr>Your Turn – Find A Story!</vt:lpstr>
    </vt:vector>
  </TitlesOfParts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a person, place or entity</dc:title>
  <dc:creator>Molly Yanity</dc:creator>
  <cp:lastModifiedBy>Yanity, Molly K. Prof.</cp:lastModifiedBy>
  <cp:revision>17</cp:revision>
  <cp:lastPrinted>1904-01-01T00:00:00Z</cp:lastPrinted>
  <dcterms:created xsi:type="dcterms:W3CDTF">2019-10-07T14:10:14Z</dcterms:created>
  <dcterms:modified xsi:type="dcterms:W3CDTF">2019-10-08T01:07:38Z</dcterms:modified>
</cp:coreProperties>
</file>