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60" r:id="rId6"/>
    <p:sldId id="262" r:id="rId7"/>
    <p:sldId id="263" r:id="rId8"/>
    <p:sldId id="264" r:id="rId9"/>
    <p:sldId id="266" r:id="rId10"/>
    <p:sldId id="259"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4/19/2020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usinessinsider.com/ncaa-college-athletes-march-madness-basketball-football-sports-not-paid-2019-3" TargetMode="External"/><Relationship Id="rId7" Type="http://schemas.openxmlformats.org/officeDocument/2006/relationships/hyperlink" Target="https://sports.usatoday.com/ncaa/salaries/" TargetMode="External"/><Relationship Id="rId2" Type="http://schemas.openxmlformats.org/officeDocument/2006/relationships/hyperlink" Target="https://www.cnn.com/2019/10/29/us/ncaa-athletes-compensation/index.html" TargetMode="External"/><Relationship Id="rId1" Type="http://schemas.openxmlformats.org/officeDocument/2006/relationships/slideLayout" Target="../slideLayouts/slideLayout2.xml"/><Relationship Id="rId6" Type="http://schemas.openxmlformats.org/officeDocument/2006/relationships/hyperlink" Target="https://www.forbes.com/sites/chrissmith/2019/09/12/college-football-most-valuable-clemson-texas-am/#3fd3423aa2e7" TargetMode="External"/><Relationship Id="rId5" Type="http://schemas.openxmlformats.org/officeDocument/2006/relationships/hyperlink" Target="https://law.marquette.edu/assets/sports-law/NCAABylaws.pdf" TargetMode="External"/><Relationship Id="rId4" Type="http://schemas.openxmlformats.org/officeDocument/2006/relationships/hyperlink" Target="https://www.npr.org/2019/09/30/765700141/california-governor-signs-bill-allowing-college-athletes-to-profit-from-endorse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orbes.com/sites/chrissmith/2019/09/12/college-football-most-valuable-clemson-texas-am/#50f29998a2e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E9DF4-F506-40D5-9F7F-28D2A9FE1A67}"/>
              </a:ext>
            </a:extLst>
          </p:cNvPr>
          <p:cNvSpPr>
            <a:spLocks noGrp="1"/>
          </p:cNvSpPr>
          <p:nvPr>
            <p:ph type="ctrTitle"/>
          </p:nvPr>
        </p:nvSpPr>
        <p:spPr>
          <a:xfrm>
            <a:off x="327451" y="2422053"/>
            <a:ext cx="10089293" cy="868240"/>
          </a:xfrm>
        </p:spPr>
        <p:txBody>
          <a:bodyPr/>
          <a:lstStyle/>
          <a:p>
            <a:r>
              <a:rPr lang="en-US" sz="6000" dirty="0">
                <a:solidFill>
                  <a:schemeClr val="tx1"/>
                </a:solidFill>
              </a:rPr>
              <a:t>The NCAA and College Sports </a:t>
            </a:r>
          </a:p>
        </p:txBody>
      </p:sp>
      <p:sp>
        <p:nvSpPr>
          <p:cNvPr id="3" name="Subtitle 2">
            <a:extLst>
              <a:ext uri="{FF2B5EF4-FFF2-40B4-BE49-F238E27FC236}">
                <a16:creationId xmlns:a16="http://schemas.microsoft.com/office/drawing/2014/main" id="{DD288A5C-B902-4780-80EC-33141A38F81F}"/>
              </a:ext>
            </a:extLst>
          </p:cNvPr>
          <p:cNvSpPr>
            <a:spLocks noGrp="1"/>
          </p:cNvSpPr>
          <p:nvPr>
            <p:ph type="subTitle" idx="1"/>
          </p:nvPr>
        </p:nvSpPr>
        <p:spPr>
          <a:xfrm>
            <a:off x="4312507" y="3386839"/>
            <a:ext cx="2230652" cy="496453"/>
          </a:xfrm>
        </p:spPr>
        <p:txBody>
          <a:bodyPr>
            <a:normAutofit fontScale="92500"/>
          </a:bodyPr>
          <a:lstStyle/>
          <a:p>
            <a:r>
              <a:rPr lang="en-US" sz="2000" dirty="0"/>
              <a:t>By: Megan </a:t>
            </a:r>
            <a:r>
              <a:rPr lang="en-US" sz="2000" dirty="0" err="1"/>
              <a:t>Maharry</a:t>
            </a:r>
            <a:endParaRPr lang="en-US" sz="2000" dirty="0"/>
          </a:p>
        </p:txBody>
      </p:sp>
      <p:pic>
        <p:nvPicPr>
          <p:cNvPr id="1026" name="Picture 2" descr="Move II Division II - College of Staten Island Athletics">
            <a:extLst>
              <a:ext uri="{FF2B5EF4-FFF2-40B4-BE49-F238E27FC236}">
                <a16:creationId xmlns:a16="http://schemas.microsoft.com/office/drawing/2014/main" id="{B5E1452F-C332-48E5-A1FE-DDBEA21A8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48" y="4435947"/>
            <a:ext cx="2547451" cy="18309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dgewood College Athletics - Official Athletics Website">
            <a:extLst>
              <a:ext uri="{FF2B5EF4-FFF2-40B4-BE49-F238E27FC236}">
                <a16:creationId xmlns:a16="http://schemas.microsoft.com/office/drawing/2014/main" id="{A30E3FD2-3833-422C-B431-17C364CC6D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815" r="3059" b="18404"/>
          <a:stretch/>
        </p:blipFill>
        <p:spPr bwMode="auto">
          <a:xfrm>
            <a:off x="4989706" y="4541834"/>
            <a:ext cx="3914421" cy="16192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9E61465-45B8-4927-B020-2E0C69A492FC}"/>
              </a:ext>
            </a:extLst>
          </p:cNvPr>
          <p:cNvPicPr>
            <a:picLocks noChangeAspect="1"/>
          </p:cNvPicPr>
          <p:nvPr/>
        </p:nvPicPr>
        <p:blipFill rotWithShape="1">
          <a:blip r:embed="rId4"/>
          <a:srcRect r="1784"/>
          <a:stretch/>
        </p:blipFill>
        <p:spPr>
          <a:xfrm>
            <a:off x="3786463" y="266764"/>
            <a:ext cx="2961463" cy="1311633"/>
          </a:xfrm>
          <a:prstGeom prst="rect">
            <a:avLst/>
          </a:prstGeom>
        </p:spPr>
      </p:pic>
    </p:spTree>
    <p:extLst>
      <p:ext uri="{BB962C8B-B14F-4D97-AF65-F5344CB8AC3E}">
        <p14:creationId xmlns:p14="http://schemas.microsoft.com/office/powerpoint/2010/main" val="4234123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A687-D93E-4939-B54F-2BED3A5C5115}"/>
              </a:ext>
            </a:extLst>
          </p:cNvPr>
          <p:cNvSpPr>
            <a:spLocks noGrp="1"/>
          </p:cNvSpPr>
          <p:nvPr>
            <p:ph type="title"/>
          </p:nvPr>
        </p:nvSpPr>
        <p:spPr>
          <a:xfrm>
            <a:off x="677334" y="893805"/>
            <a:ext cx="4858493" cy="860854"/>
          </a:xfrm>
        </p:spPr>
        <p:txBody>
          <a:bodyPr/>
          <a:lstStyle/>
          <a:p>
            <a:r>
              <a:rPr lang="en-US" u="sng" dirty="0">
                <a:solidFill>
                  <a:schemeClr val="tx1"/>
                </a:solidFill>
              </a:rPr>
              <a:t>Changes to come</a:t>
            </a:r>
          </a:p>
        </p:txBody>
      </p:sp>
      <p:sp>
        <p:nvSpPr>
          <p:cNvPr id="3" name="Content Placeholder 2">
            <a:extLst>
              <a:ext uri="{FF2B5EF4-FFF2-40B4-BE49-F238E27FC236}">
                <a16:creationId xmlns:a16="http://schemas.microsoft.com/office/drawing/2014/main" id="{70BDBEED-F7E8-421B-82EE-E6444DCE5CF1}"/>
              </a:ext>
            </a:extLst>
          </p:cNvPr>
          <p:cNvSpPr>
            <a:spLocks noGrp="1"/>
          </p:cNvSpPr>
          <p:nvPr>
            <p:ph idx="1"/>
          </p:nvPr>
        </p:nvSpPr>
        <p:spPr>
          <a:xfrm>
            <a:off x="590836" y="2135875"/>
            <a:ext cx="8596668" cy="3103389"/>
          </a:xfrm>
        </p:spPr>
        <p:txBody>
          <a:bodyPr/>
          <a:lstStyle/>
          <a:p>
            <a:r>
              <a:rPr lang="en-US" dirty="0"/>
              <a:t>In October of 2019, the NCAA announced students would be allowed to profit off their name, image and likeness pending rules and guidelines put into place by the divisions. </a:t>
            </a:r>
          </a:p>
          <a:p>
            <a:r>
              <a:rPr lang="en-US" dirty="0"/>
              <a:t>Chair of the NCAA board Michael Drake said: “We must embrace change to provide the best possible experience for college athletes.”</a:t>
            </a:r>
          </a:p>
          <a:p>
            <a:r>
              <a:rPr lang="en-US" dirty="0"/>
              <a:t>Between now and 2021, Divisions I, II and III will set rules.</a:t>
            </a:r>
          </a:p>
          <a:p>
            <a:r>
              <a:rPr lang="en-US" dirty="0"/>
              <a:t>However, this all came about only because California announced in September they would allow their student-athletes to be paid. </a:t>
            </a:r>
          </a:p>
        </p:txBody>
      </p:sp>
    </p:spTree>
    <p:extLst>
      <p:ext uri="{BB962C8B-B14F-4D97-AF65-F5344CB8AC3E}">
        <p14:creationId xmlns:p14="http://schemas.microsoft.com/office/powerpoint/2010/main" val="550740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0036B-2A18-4B49-B69C-A4ECFA1173B7}"/>
              </a:ext>
            </a:extLst>
          </p:cNvPr>
          <p:cNvSpPr>
            <a:spLocks noGrp="1"/>
          </p:cNvSpPr>
          <p:nvPr>
            <p:ph type="title"/>
          </p:nvPr>
        </p:nvSpPr>
        <p:spPr>
          <a:xfrm>
            <a:off x="3955993" y="893805"/>
            <a:ext cx="2140007" cy="836141"/>
          </a:xfrm>
        </p:spPr>
        <p:txBody>
          <a:bodyPr>
            <a:normAutofit/>
          </a:bodyPr>
          <a:lstStyle/>
          <a:p>
            <a:r>
              <a:rPr lang="en-US" sz="4000" dirty="0">
                <a:solidFill>
                  <a:schemeClr val="tx1"/>
                </a:solidFill>
              </a:rPr>
              <a:t>Sources </a:t>
            </a:r>
          </a:p>
        </p:txBody>
      </p:sp>
      <p:sp>
        <p:nvSpPr>
          <p:cNvPr id="4" name="TextBox 3">
            <a:extLst>
              <a:ext uri="{FF2B5EF4-FFF2-40B4-BE49-F238E27FC236}">
                <a16:creationId xmlns:a16="http://schemas.microsoft.com/office/drawing/2014/main" id="{520B0C14-0185-4D2D-A575-92043C59EAD7}"/>
              </a:ext>
            </a:extLst>
          </p:cNvPr>
          <p:cNvSpPr txBox="1"/>
          <p:nvPr/>
        </p:nvSpPr>
        <p:spPr>
          <a:xfrm>
            <a:off x="815546" y="2038865"/>
            <a:ext cx="7722973" cy="3740448"/>
          </a:xfrm>
          <a:prstGeom prst="rect">
            <a:avLst/>
          </a:prstGeom>
          <a:noFill/>
        </p:spPr>
        <p:txBody>
          <a:bodyPr wrap="square" rtlCol="0">
            <a:spAutoFit/>
          </a:bodyPr>
          <a:lstStyle/>
          <a:p>
            <a:pPr>
              <a:lnSpc>
                <a:spcPct val="150000"/>
              </a:lnSpc>
            </a:pPr>
            <a:r>
              <a:rPr lang="en-US" sz="1600" dirty="0">
                <a:hlinkClick r:id="rId2">
                  <a:extLst>
                    <a:ext uri="{A12FA001-AC4F-418D-AE19-62706E023703}">
                      <ahyp:hlinkClr xmlns:ahyp="http://schemas.microsoft.com/office/drawing/2018/hyperlinkcolor" val="tx"/>
                    </a:ext>
                  </a:extLst>
                </a:hlinkClick>
              </a:rPr>
              <a:t>https://www.cnn.com/2019/10/29/us/ncaa-athletes-compensation/index.html</a:t>
            </a:r>
            <a:endParaRPr lang="en-US" sz="1600" dirty="0"/>
          </a:p>
          <a:p>
            <a:pPr>
              <a:lnSpc>
                <a:spcPct val="150000"/>
              </a:lnSpc>
            </a:pPr>
            <a:r>
              <a:rPr lang="en-US" sz="1600" dirty="0">
                <a:hlinkClick r:id="rId3">
                  <a:extLst>
                    <a:ext uri="{A12FA001-AC4F-418D-AE19-62706E023703}">
                      <ahyp:hlinkClr xmlns:ahyp="http://schemas.microsoft.com/office/drawing/2018/hyperlinkcolor" val="tx"/>
                    </a:ext>
                  </a:extLst>
                </a:hlinkClick>
              </a:rPr>
              <a:t>https://www.businessinsider.com/ncaa-college-athletes-march-madness-basketball-football-sports-not-paid-2019-3</a:t>
            </a:r>
            <a:endParaRPr lang="en-US" sz="1600" dirty="0"/>
          </a:p>
          <a:p>
            <a:pPr>
              <a:lnSpc>
                <a:spcPct val="150000"/>
              </a:lnSpc>
            </a:pPr>
            <a:r>
              <a:rPr lang="en-US" sz="1600" dirty="0">
                <a:hlinkClick r:id="rId4">
                  <a:extLst>
                    <a:ext uri="{A12FA001-AC4F-418D-AE19-62706E023703}">
                      <ahyp:hlinkClr xmlns:ahyp="http://schemas.microsoft.com/office/drawing/2018/hyperlinkcolor" val="tx"/>
                    </a:ext>
                  </a:extLst>
                </a:hlinkClick>
              </a:rPr>
              <a:t>https://www.npr.org/2019/09/30/765700141/california-governor-signs-bill-allowing-college-athletes-to-profit-from-endorsem</a:t>
            </a:r>
            <a:endParaRPr lang="en-US" sz="1600" dirty="0"/>
          </a:p>
          <a:p>
            <a:pPr>
              <a:lnSpc>
                <a:spcPct val="150000"/>
              </a:lnSpc>
            </a:pPr>
            <a:r>
              <a:rPr lang="en-US" sz="1600" dirty="0">
                <a:hlinkClick r:id="rId5">
                  <a:extLst>
                    <a:ext uri="{A12FA001-AC4F-418D-AE19-62706E023703}">
                      <ahyp:hlinkClr xmlns:ahyp="http://schemas.microsoft.com/office/drawing/2018/hyperlinkcolor" val="tx"/>
                    </a:ext>
                  </a:extLst>
                </a:hlinkClick>
              </a:rPr>
              <a:t>https://law.marquette.edu/assets/sports-law/NCAABylaws.pdf</a:t>
            </a:r>
            <a:endParaRPr lang="en-US" sz="1600" dirty="0"/>
          </a:p>
          <a:p>
            <a:pPr>
              <a:lnSpc>
                <a:spcPct val="150000"/>
              </a:lnSpc>
            </a:pPr>
            <a:r>
              <a:rPr lang="en-US" sz="1600" dirty="0">
                <a:hlinkClick r:id="rId6">
                  <a:extLst>
                    <a:ext uri="{A12FA001-AC4F-418D-AE19-62706E023703}">
                      <ahyp:hlinkClr xmlns:ahyp="http://schemas.microsoft.com/office/drawing/2018/hyperlinkcolor" val="tx"/>
                    </a:ext>
                  </a:extLst>
                </a:hlinkClick>
              </a:rPr>
              <a:t>https://www.forbes.com/sites/chrissmith/2019/09/12/college-football-most-valuable-clemson-texas-am/#3fd3423aa2e7</a:t>
            </a:r>
            <a:endParaRPr lang="en-US" sz="1600" dirty="0"/>
          </a:p>
          <a:p>
            <a:pPr>
              <a:lnSpc>
                <a:spcPct val="150000"/>
              </a:lnSpc>
            </a:pPr>
            <a:r>
              <a:rPr lang="en-US" sz="1600" dirty="0">
                <a:hlinkClick r:id="rId7">
                  <a:extLst>
                    <a:ext uri="{A12FA001-AC4F-418D-AE19-62706E023703}">
                      <ahyp:hlinkClr xmlns:ahyp="http://schemas.microsoft.com/office/drawing/2018/hyperlinkcolor" val="tx"/>
                    </a:ext>
                  </a:extLst>
                </a:hlinkClick>
              </a:rPr>
              <a:t>https://sports.usatoday.com/ncaa/salaries/</a:t>
            </a:r>
            <a:endParaRPr lang="en-US" sz="1600" dirty="0"/>
          </a:p>
          <a:p>
            <a:pPr>
              <a:lnSpc>
                <a:spcPct val="150000"/>
              </a:lnSpc>
            </a:pPr>
            <a:endParaRPr lang="en-US" sz="1600" dirty="0"/>
          </a:p>
        </p:txBody>
      </p:sp>
    </p:spTree>
    <p:extLst>
      <p:ext uri="{BB962C8B-B14F-4D97-AF65-F5344CB8AC3E}">
        <p14:creationId xmlns:p14="http://schemas.microsoft.com/office/powerpoint/2010/main" val="24620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343E07-844B-458D-AE1C-937AF3899F11}"/>
              </a:ext>
            </a:extLst>
          </p:cNvPr>
          <p:cNvSpPr>
            <a:spLocks noGrp="1"/>
          </p:cNvSpPr>
          <p:nvPr>
            <p:ph idx="1"/>
          </p:nvPr>
        </p:nvSpPr>
        <p:spPr>
          <a:xfrm>
            <a:off x="556054" y="1629247"/>
            <a:ext cx="8596668" cy="2695618"/>
          </a:xfrm>
        </p:spPr>
        <p:txBody>
          <a:bodyPr>
            <a:normAutofit lnSpcReduction="10000"/>
          </a:bodyPr>
          <a:lstStyle/>
          <a:p>
            <a:r>
              <a:rPr lang="en-US" sz="2000" dirty="0"/>
              <a:t>NCAA : National Collegiate Athletic Association</a:t>
            </a:r>
          </a:p>
          <a:p>
            <a:r>
              <a:rPr lang="en-US" sz="2000" dirty="0"/>
              <a:t>Divisions I, II and III </a:t>
            </a:r>
          </a:p>
          <a:p>
            <a:r>
              <a:rPr lang="en-US" sz="2000" dirty="0"/>
              <a:t>NCAA brought in over $1 billion in 2017</a:t>
            </a:r>
          </a:p>
          <a:p>
            <a:pPr lvl="1"/>
            <a:r>
              <a:rPr lang="en-US" sz="1800" dirty="0"/>
              <a:t>Biggest money maker is March Madness</a:t>
            </a:r>
          </a:p>
          <a:p>
            <a:r>
              <a:rPr lang="en-US" sz="2000" dirty="0"/>
              <a:t>Student-athletes got none of that money</a:t>
            </a:r>
          </a:p>
          <a:p>
            <a:r>
              <a:rPr lang="en-US" sz="2000" dirty="0"/>
              <a:t>NCAA profits off student-athletes’ name, image and likeness, but doesn’t allow the student-athlete to do the same </a:t>
            </a:r>
          </a:p>
        </p:txBody>
      </p:sp>
      <p:sp>
        <p:nvSpPr>
          <p:cNvPr id="4" name="TextBox 3">
            <a:extLst>
              <a:ext uri="{FF2B5EF4-FFF2-40B4-BE49-F238E27FC236}">
                <a16:creationId xmlns:a16="http://schemas.microsoft.com/office/drawing/2014/main" id="{392BAB75-5464-4B09-B90E-F68EF19DCC40}"/>
              </a:ext>
            </a:extLst>
          </p:cNvPr>
          <p:cNvSpPr txBox="1"/>
          <p:nvPr/>
        </p:nvSpPr>
        <p:spPr>
          <a:xfrm>
            <a:off x="556054" y="296562"/>
            <a:ext cx="3225114" cy="923330"/>
          </a:xfrm>
          <a:prstGeom prst="rect">
            <a:avLst/>
          </a:prstGeom>
          <a:noFill/>
        </p:spPr>
        <p:txBody>
          <a:bodyPr wrap="square" rtlCol="0">
            <a:spAutoFit/>
          </a:bodyPr>
          <a:lstStyle/>
          <a:p>
            <a:r>
              <a:rPr lang="en-US" sz="5400" u="sng" dirty="0">
                <a:latin typeface="+mj-lt"/>
                <a:ea typeface="+mj-ea"/>
                <a:cs typeface="+mj-cs"/>
              </a:rPr>
              <a:t>Overlook</a:t>
            </a:r>
          </a:p>
        </p:txBody>
      </p:sp>
    </p:spTree>
    <p:extLst>
      <p:ext uri="{BB962C8B-B14F-4D97-AF65-F5344CB8AC3E}">
        <p14:creationId xmlns:p14="http://schemas.microsoft.com/office/powerpoint/2010/main" val="30637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C1EB3B-0A94-4474-A08F-325E906379A0}"/>
              </a:ext>
            </a:extLst>
          </p:cNvPr>
          <p:cNvSpPr/>
          <p:nvPr/>
        </p:nvSpPr>
        <p:spPr>
          <a:xfrm>
            <a:off x="617838" y="789452"/>
            <a:ext cx="8723870" cy="2031325"/>
          </a:xfrm>
          <a:prstGeom prst="rect">
            <a:avLst/>
          </a:prstGeom>
        </p:spPr>
        <p:txBody>
          <a:bodyPr wrap="square">
            <a:spAutoFit/>
          </a:bodyPr>
          <a:lstStyle/>
          <a:p>
            <a:r>
              <a:rPr lang="en-US" b="1" u="sng" dirty="0"/>
              <a:t>NCAA Bylaw 12.5.2.1</a:t>
            </a:r>
            <a:r>
              <a:rPr lang="en-US" u="sng" dirty="0"/>
              <a:t>: </a:t>
            </a:r>
            <a:r>
              <a:rPr lang="en-US" dirty="0"/>
              <a:t>After becoming a student-athlete, an individual shall not be eligible for participation in intercollegiate athletics if the individual: (a) Accepts any remuneration for or permits the use of his or her name or picture to advertise, recommend or promote directly the sale or use of a commercial product or service of any kind; or (b) Receives remuneration for endorsing a commercial product or service through the individual’s use of such product or service. </a:t>
            </a:r>
          </a:p>
        </p:txBody>
      </p:sp>
      <p:sp>
        <p:nvSpPr>
          <p:cNvPr id="5" name="Rectangle 4">
            <a:extLst>
              <a:ext uri="{FF2B5EF4-FFF2-40B4-BE49-F238E27FC236}">
                <a16:creationId xmlns:a16="http://schemas.microsoft.com/office/drawing/2014/main" id="{83BCDD7B-9A69-4EB7-BA25-1B9D2062A1F1}"/>
              </a:ext>
            </a:extLst>
          </p:cNvPr>
          <p:cNvSpPr/>
          <p:nvPr/>
        </p:nvSpPr>
        <p:spPr>
          <a:xfrm>
            <a:off x="617838" y="2931988"/>
            <a:ext cx="8452020" cy="1477328"/>
          </a:xfrm>
          <a:prstGeom prst="rect">
            <a:avLst/>
          </a:prstGeom>
        </p:spPr>
        <p:txBody>
          <a:bodyPr wrap="square">
            <a:spAutoFit/>
          </a:bodyPr>
          <a:lstStyle/>
          <a:p>
            <a:r>
              <a:rPr lang="en-US" b="1" u="sng" dirty="0"/>
              <a:t>NCAA Bylaw 12.5.1.1.1 </a:t>
            </a:r>
            <a:r>
              <a:rPr lang="en-US" dirty="0"/>
              <a:t>(Promotions Involving NCAA Championships, Events, Activities or Programs): The NCAA [or a third party acting on behalf of the NCAA (e.g., host institution, conference, local organizing committee)] may use the name or picture of an enrolled student-athlete to generally promote NCAA championships or other NCAA events, activities or programs. </a:t>
            </a:r>
          </a:p>
        </p:txBody>
      </p:sp>
      <p:sp>
        <p:nvSpPr>
          <p:cNvPr id="6" name="Rectangle 5">
            <a:extLst>
              <a:ext uri="{FF2B5EF4-FFF2-40B4-BE49-F238E27FC236}">
                <a16:creationId xmlns:a16="http://schemas.microsoft.com/office/drawing/2014/main" id="{50142D04-CCEF-499B-B699-967F06C3A718}"/>
              </a:ext>
            </a:extLst>
          </p:cNvPr>
          <p:cNvSpPr/>
          <p:nvPr/>
        </p:nvSpPr>
        <p:spPr>
          <a:xfrm>
            <a:off x="617837" y="4772811"/>
            <a:ext cx="8452021" cy="1200329"/>
          </a:xfrm>
          <a:prstGeom prst="rect">
            <a:avLst/>
          </a:prstGeom>
        </p:spPr>
        <p:txBody>
          <a:bodyPr wrap="square">
            <a:spAutoFit/>
          </a:bodyPr>
          <a:lstStyle/>
          <a:p>
            <a:r>
              <a:rPr lang="en-US" b="1" u="sng" dirty="0"/>
              <a:t>Student-Athlete Statement (Form 12-3a): </a:t>
            </a:r>
            <a:r>
              <a:rPr lang="en-US" dirty="0"/>
              <a:t>You authorize the NCAA [or a third party acting on behalf of the NCAA (e.g., host institution, conference, local organizing committee)] to use your name or picture to generally promote NCAA championships or other NCAA events, activities or programs. </a:t>
            </a:r>
          </a:p>
        </p:txBody>
      </p:sp>
    </p:spTree>
    <p:extLst>
      <p:ext uri="{BB962C8B-B14F-4D97-AF65-F5344CB8AC3E}">
        <p14:creationId xmlns:p14="http://schemas.microsoft.com/office/powerpoint/2010/main" val="391689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F1F6A-E69B-4D16-8A3F-4A269337D781}"/>
              </a:ext>
            </a:extLst>
          </p:cNvPr>
          <p:cNvSpPr>
            <a:spLocks noGrp="1"/>
          </p:cNvSpPr>
          <p:nvPr>
            <p:ph type="title"/>
          </p:nvPr>
        </p:nvSpPr>
        <p:spPr>
          <a:xfrm>
            <a:off x="380772" y="704335"/>
            <a:ext cx="3622817" cy="849184"/>
          </a:xfrm>
        </p:spPr>
        <p:txBody>
          <a:bodyPr>
            <a:normAutofit/>
          </a:bodyPr>
          <a:lstStyle/>
          <a:p>
            <a:r>
              <a:rPr lang="en-US" sz="4000" u="sng" dirty="0">
                <a:solidFill>
                  <a:schemeClr val="tx1"/>
                </a:solidFill>
              </a:rPr>
              <a:t>My experience </a:t>
            </a:r>
          </a:p>
        </p:txBody>
      </p:sp>
      <p:sp>
        <p:nvSpPr>
          <p:cNvPr id="3" name="Content Placeholder 2">
            <a:extLst>
              <a:ext uri="{FF2B5EF4-FFF2-40B4-BE49-F238E27FC236}">
                <a16:creationId xmlns:a16="http://schemas.microsoft.com/office/drawing/2014/main" id="{8BB0BD00-5BB1-4602-B23F-F9A2630D758D}"/>
              </a:ext>
            </a:extLst>
          </p:cNvPr>
          <p:cNvSpPr>
            <a:spLocks noGrp="1"/>
          </p:cNvSpPr>
          <p:nvPr>
            <p:ph idx="1"/>
          </p:nvPr>
        </p:nvSpPr>
        <p:spPr>
          <a:xfrm>
            <a:off x="553766" y="1930400"/>
            <a:ext cx="3894665" cy="4096317"/>
          </a:xfrm>
        </p:spPr>
        <p:txBody>
          <a:bodyPr>
            <a:normAutofit/>
          </a:bodyPr>
          <a:lstStyle/>
          <a:p>
            <a:r>
              <a:rPr lang="en-US" dirty="0"/>
              <a:t>Played NCAA Division II soccer for Northwestern Oklahoma State University</a:t>
            </a:r>
          </a:p>
          <a:p>
            <a:r>
              <a:rPr lang="en-US" dirty="0"/>
              <a:t>When I signed, had to declare “amateurism”: </a:t>
            </a:r>
          </a:p>
          <a:p>
            <a:pPr lvl="1"/>
            <a:r>
              <a:rPr lang="en-US" sz="1700" dirty="0"/>
              <a:t>Forfeited my ability to profit off my name, image, and likeness</a:t>
            </a:r>
          </a:p>
          <a:p>
            <a:r>
              <a:rPr lang="en-US" dirty="0"/>
              <a:t>Also can’t accept money, gifts or any form of compensation if not offered to the rest of regular student population </a:t>
            </a:r>
          </a:p>
        </p:txBody>
      </p:sp>
      <p:pic>
        <p:nvPicPr>
          <p:cNvPr id="4" name="Picture 3">
            <a:extLst>
              <a:ext uri="{FF2B5EF4-FFF2-40B4-BE49-F238E27FC236}">
                <a16:creationId xmlns:a16="http://schemas.microsoft.com/office/drawing/2014/main" id="{AFAED820-9060-41ED-AE31-288C3970F954}"/>
              </a:ext>
            </a:extLst>
          </p:cNvPr>
          <p:cNvPicPr>
            <a:picLocks noChangeAspect="1"/>
          </p:cNvPicPr>
          <p:nvPr/>
        </p:nvPicPr>
        <p:blipFill rotWithShape="1">
          <a:blip r:embed="rId2"/>
          <a:srcRect l="5172" r="7894" b="16937"/>
          <a:stretch/>
        </p:blipFill>
        <p:spPr>
          <a:xfrm>
            <a:off x="5070636" y="1553519"/>
            <a:ext cx="6433262" cy="4096317"/>
          </a:xfrm>
          <a:prstGeom prst="rect">
            <a:avLst/>
          </a:prstGeom>
        </p:spPr>
      </p:pic>
    </p:spTree>
    <p:extLst>
      <p:ext uri="{BB962C8B-B14F-4D97-AF65-F5344CB8AC3E}">
        <p14:creationId xmlns:p14="http://schemas.microsoft.com/office/powerpoint/2010/main" val="37230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0497A-B393-4B11-8A7A-411D185D7CB6}"/>
              </a:ext>
            </a:extLst>
          </p:cNvPr>
          <p:cNvSpPr>
            <a:spLocks noGrp="1"/>
          </p:cNvSpPr>
          <p:nvPr>
            <p:ph type="title"/>
          </p:nvPr>
        </p:nvSpPr>
        <p:spPr>
          <a:xfrm>
            <a:off x="677335" y="609600"/>
            <a:ext cx="5418666" cy="922638"/>
          </a:xfrm>
        </p:spPr>
        <p:txBody>
          <a:bodyPr>
            <a:normAutofit/>
          </a:bodyPr>
          <a:lstStyle/>
          <a:p>
            <a:r>
              <a:rPr lang="en-US" u="sng" dirty="0">
                <a:solidFill>
                  <a:schemeClr val="tx1"/>
                </a:solidFill>
              </a:rPr>
              <a:t>The $10 billion sports tab </a:t>
            </a:r>
          </a:p>
        </p:txBody>
      </p:sp>
      <p:sp>
        <p:nvSpPr>
          <p:cNvPr id="3" name="Content Placeholder 2">
            <a:extLst>
              <a:ext uri="{FF2B5EF4-FFF2-40B4-BE49-F238E27FC236}">
                <a16:creationId xmlns:a16="http://schemas.microsoft.com/office/drawing/2014/main" id="{780695AD-E17A-4927-A6BD-560AB58657E3}"/>
              </a:ext>
            </a:extLst>
          </p:cNvPr>
          <p:cNvSpPr>
            <a:spLocks noGrp="1"/>
          </p:cNvSpPr>
          <p:nvPr>
            <p:ph idx="1"/>
          </p:nvPr>
        </p:nvSpPr>
        <p:spPr>
          <a:xfrm>
            <a:off x="677335" y="1653962"/>
            <a:ext cx="8596668" cy="3597660"/>
          </a:xfrm>
        </p:spPr>
        <p:txBody>
          <a:bodyPr>
            <a:normAutofit/>
          </a:bodyPr>
          <a:lstStyle/>
          <a:p>
            <a:r>
              <a:rPr lang="en-US" dirty="0"/>
              <a:t>Average attendance last year was among 10 worst in the NCAA’s top level. Yet Georgia State’s 32,000 students are still required to cover much of the cost. Over the past 5 years, students have paid nearly $90 million in mandatory athletic fees </a:t>
            </a:r>
          </a:p>
          <a:p>
            <a:r>
              <a:rPr lang="en-US" dirty="0"/>
              <a:t>In the past five years, public universities pumped more than $10.3 billion in mandatory student fees and other subsidies into their sports programs</a:t>
            </a:r>
          </a:p>
          <a:p>
            <a:r>
              <a:rPr lang="en-US" dirty="0"/>
              <a:t>Student fees to support athletics = elite athletic programs = destination campuses </a:t>
            </a:r>
          </a:p>
          <a:p>
            <a:r>
              <a:rPr lang="en-US" dirty="0"/>
              <a:t>Subsidy rates tend to be the highest at colleges where ticket sales and other revenue are the lowest—meaning students who have the least interest in their college’s sports teams are often required to pay the most to support them </a:t>
            </a:r>
          </a:p>
        </p:txBody>
      </p:sp>
    </p:spTree>
    <p:extLst>
      <p:ext uri="{BB962C8B-B14F-4D97-AF65-F5344CB8AC3E}">
        <p14:creationId xmlns:p14="http://schemas.microsoft.com/office/powerpoint/2010/main" val="175928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54A41D-BF6B-4DEA-97F2-A83EA4BDCCCB}"/>
              </a:ext>
            </a:extLst>
          </p:cNvPr>
          <p:cNvSpPr txBox="1"/>
          <p:nvPr/>
        </p:nvSpPr>
        <p:spPr>
          <a:xfrm>
            <a:off x="271849" y="234779"/>
            <a:ext cx="8575589" cy="1107996"/>
          </a:xfrm>
          <a:prstGeom prst="rect">
            <a:avLst/>
          </a:prstGeom>
          <a:noFill/>
        </p:spPr>
        <p:txBody>
          <a:bodyPr wrap="square" rtlCol="0">
            <a:spAutoFit/>
          </a:bodyPr>
          <a:lstStyle/>
          <a:p>
            <a:r>
              <a:rPr lang="en-US" sz="3000" dirty="0">
                <a:latin typeface="+mj-lt"/>
                <a:ea typeface="+mj-ea"/>
                <a:cs typeface="+mj-cs"/>
              </a:rPr>
              <a:t>Forbes’ College Football’s Most Valuable Teams </a:t>
            </a:r>
          </a:p>
          <a:p>
            <a:endParaRPr lang="en-US" dirty="0">
              <a:latin typeface="+mj-lt"/>
              <a:ea typeface="+mj-ea"/>
              <a:cs typeface="+mj-cs"/>
            </a:endParaRPr>
          </a:p>
          <a:p>
            <a:r>
              <a:rPr lang="en-US" dirty="0">
                <a:latin typeface="+mj-lt"/>
                <a:ea typeface="+mj-ea"/>
                <a:cs typeface="+mj-cs"/>
              </a:rPr>
              <a:t>(Based $ average from past 3 season)</a:t>
            </a:r>
          </a:p>
        </p:txBody>
      </p:sp>
      <p:sp>
        <p:nvSpPr>
          <p:cNvPr id="6" name="Rectangle 5">
            <a:extLst>
              <a:ext uri="{FF2B5EF4-FFF2-40B4-BE49-F238E27FC236}">
                <a16:creationId xmlns:a16="http://schemas.microsoft.com/office/drawing/2014/main" id="{A7B5221E-833A-4769-919C-6BE1ADB7460F}"/>
              </a:ext>
            </a:extLst>
          </p:cNvPr>
          <p:cNvSpPr/>
          <p:nvPr/>
        </p:nvSpPr>
        <p:spPr>
          <a:xfrm>
            <a:off x="271849" y="1509237"/>
            <a:ext cx="8266669" cy="646331"/>
          </a:xfrm>
          <a:prstGeom prst="rect">
            <a:avLst/>
          </a:prstGeom>
        </p:spPr>
        <p:txBody>
          <a:bodyPr wrap="square">
            <a:spAutoFit/>
          </a:bodyPr>
          <a:lstStyle/>
          <a:p>
            <a:r>
              <a:rPr lang="en-US" dirty="0">
                <a:hlinkClick r:id="rId2"/>
              </a:rPr>
              <a:t>https://www.forbes.com/sites/chrissmith/2019/09/12/college-football-most-valuable-clemson-texas-am/#50f29998a2e7</a:t>
            </a:r>
            <a:endParaRPr lang="en-US" dirty="0"/>
          </a:p>
        </p:txBody>
      </p:sp>
      <p:pic>
        <p:nvPicPr>
          <p:cNvPr id="7" name="Picture 6">
            <a:extLst>
              <a:ext uri="{FF2B5EF4-FFF2-40B4-BE49-F238E27FC236}">
                <a16:creationId xmlns:a16="http://schemas.microsoft.com/office/drawing/2014/main" id="{8A0A6FE0-8B4A-45AA-98EE-8D6ABCCECA84}"/>
              </a:ext>
            </a:extLst>
          </p:cNvPr>
          <p:cNvPicPr>
            <a:picLocks noChangeAspect="1"/>
          </p:cNvPicPr>
          <p:nvPr/>
        </p:nvPicPr>
        <p:blipFill rotWithShape="1">
          <a:blip r:embed="rId3"/>
          <a:srcRect l="14695" t="8989" r="44764" b="40716"/>
          <a:stretch/>
        </p:blipFill>
        <p:spPr>
          <a:xfrm>
            <a:off x="983221" y="2341252"/>
            <a:ext cx="6129659" cy="4275437"/>
          </a:xfrm>
          <a:prstGeom prst="rect">
            <a:avLst/>
          </a:prstGeom>
        </p:spPr>
      </p:pic>
    </p:spTree>
    <p:extLst>
      <p:ext uri="{BB962C8B-B14F-4D97-AF65-F5344CB8AC3E}">
        <p14:creationId xmlns:p14="http://schemas.microsoft.com/office/powerpoint/2010/main" val="123108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9CF5CE-13C1-490D-B74E-13E171293654}"/>
              </a:ext>
            </a:extLst>
          </p:cNvPr>
          <p:cNvSpPr txBox="1"/>
          <p:nvPr/>
        </p:nvSpPr>
        <p:spPr>
          <a:xfrm>
            <a:off x="1124464" y="2644346"/>
            <a:ext cx="9106930" cy="923330"/>
          </a:xfrm>
          <a:prstGeom prst="rect">
            <a:avLst/>
          </a:prstGeom>
          <a:noFill/>
        </p:spPr>
        <p:txBody>
          <a:bodyPr wrap="square" rtlCol="0">
            <a:spAutoFit/>
          </a:bodyPr>
          <a:lstStyle/>
          <a:p>
            <a:r>
              <a:rPr lang="en-US" sz="5400" dirty="0"/>
              <a:t>Student-athletes earned $0 </a:t>
            </a:r>
          </a:p>
        </p:txBody>
      </p:sp>
    </p:spTree>
    <p:extLst>
      <p:ext uri="{BB962C8B-B14F-4D97-AF65-F5344CB8AC3E}">
        <p14:creationId xmlns:p14="http://schemas.microsoft.com/office/powerpoint/2010/main" val="167188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B34EE-1152-4F31-A639-405572D70779}"/>
              </a:ext>
            </a:extLst>
          </p:cNvPr>
          <p:cNvSpPr>
            <a:spLocks noGrp="1"/>
          </p:cNvSpPr>
          <p:nvPr>
            <p:ph type="title"/>
          </p:nvPr>
        </p:nvSpPr>
        <p:spPr>
          <a:xfrm>
            <a:off x="158349" y="351201"/>
            <a:ext cx="8596668" cy="712573"/>
          </a:xfrm>
        </p:spPr>
        <p:txBody>
          <a:bodyPr/>
          <a:lstStyle/>
          <a:p>
            <a:r>
              <a:rPr lang="en-US" u="sng" dirty="0">
                <a:solidFill>
                  <a:schemeClr val="tx1"/>
                </a:solidFill>
              </a:rPr>
              <a:t>The Shame of College Sports </a:t>
            </a:r>
          </a:p>
        </p:txBody>
      </p:sp>
      <p:sp>
        <p:nvSpPr>
          <p:cNvPr id="3" name="Content Placeholder 2">
            <a:extLst>
              <a:ext uri="{FF2B5EF4-FFF2-40B4-BE49-F238E27FC236}">
                <a16:creationId xmlns:a16="http://schemas.microsoft.com/office/drawing/2014/main" id="{338B4767-CF81-4231-BB96-39DCA4D40ED0}"/>
              </a:ext>
            </a:extLst>
          </p:cNvPr>
          <p:cNvSpPr>
            <a:spLocks noGrp="1"/>
          </p:cNvSpPr>
          <p:nvPr>
            <p:ph idx="1"/>
          </p:nvPr>
        </p:nvSpPr>
        <p:spPr>
          <a:xfrm>
            <a:off x="356057" y="1422120"/>
            <a:ext cx="9739411" cy="4558551"/>
          </a:xfrm>
        </p:spPr>
        <p:txBody>
          <a:bodyPr>
            <a:normAutofit/>
          </a:bodyPr>
          <a:lstStyle/>
          <a:p>
            <a:r>
              <a:rPr lang="en-US" dirty="0"/>
              <a:t>Scandals:</a:t>
            </a:r>
          </a:p>
          <a:p>
            <a:pPr lvl="1"/>
            <a:r>
              <a:rPr lang="en-US" dirty="0"/>
              <a:t>USC and Reggie Bush</a:t>
            </a:r>
          </a:p>
          <a:p>
            <a:pPr lvl="1"/>
            <a:r>
              <a:rPr lang="en-US" dirty="0"/>
              <a:t>Auburn and Cam Newton</a:t>
            </a:r>
          </a:p>
          <a:p>
            <a:pPr lvl="1"/>
            <a:r>
              <a:rPr lang="en-US" dirty="0"/>
              <a:t>Coach Jim Tressel and Ohio State </a:t>
            </a:r>
          </a:p>
          <a:p>
            <a:r>
              <a:rPr lang="en-US" dirty="0"/>
              <a:t>The real scandal is not that students are getting illegally paid or recruited, it’s that two of the noble principles on which the NCAA justifies its existence—amateurism and the student-athlete—are cynical hoaxes, legalistic confections propagated by the universities so they can exploit the skills and fame of young athletes </a:t>
            </a:r>
          </a:p>
          <a:p>
            <a:r>
              <a:rPr lang="en-US" dirty="0"/>
              <a:t>Paid athletes would destroy the integrity and appeal of college sports</a:t>
            </a:r>
          </a:p>
          <a:p>
            <a:r>
              <a:rPr lang="en-US" dirty="0"/>
              <a:t>Slavery analogy should be used carefully—college athletes are not slaves </a:t>
            </a:r>
          </a:p>
          <a:p>
            <a:r>
              <a:rPr lang="en-US" dirty="0"/>
              <a:t>Myth of Student-Athlete </a:t>
            </a:r>
          </a:p>
          <a:p>
            <a:r>
              <a:rPr lang="en-US" dirty="0"/>
              <a:t>Academics </a:t>
            </a:r>
          </a:p>
        </p:txBody>
      </p:sp>
    </p:spTree>
    <p:extLst>
      <p:ext uri="{BB962C8B-B14F-4D97-AF65-F5344CB8AC3E}">
        <p14:creationId xmlns:p14="http://schemas.microsoft.com/office/powerpoint/2010/main" val="191029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A11B9-CDA1-4498-B844-6E3783C4C250}"/>
              </a:ext>
            </a:extLst>
          </p:cNvPr>
          <p:cNvSpPr>
            <a:spLocks noGrp="1"/>
          </p:cNvSpPr>
          <p:nvPr>
            <p:ph type="title"/>
          </p:nvPr>
        </p:nvSpPr>
        <p:spPr>
          <a:xfrm>
            <a:off x="479626" y="240957"/>
            <a:ext cx="5723466" cy="737286"/>
          </a:xfrm>
        </p:spPr>
        <p:txBody>
          <a:bodyPr/>
          <a:lstStyle/>
          <a:p>
            <a:r>
              <a:rPr lang="en-US" u="sng" dirty="0">
                <a:solidFill>
                  <a:schemeClr val="tx1"/>
                </a:solidFill>
              </a:rPr>
              <a:t>There’s nothing we can do</a:t>
            </a:r>
          </a:p>
        </p:txBody>
      </p:sp>
      <p:sp>
        <p:nvSpPr>
          <p:cNvPr id="9" name="Content Placeholder 8">
            <a:extLst>
              <a:ext uri="{FF2B5EF4-FFF2-40B4-BE49-F238E27FC236}">
                <a16:creationId xmlns:a16="http://schemas.microsoft.com/office/drawing/2014/main" id="{8BF50D49-1D28-4325-ABE1-A8E115C0F748}"/>
              </a:ext>
            </a:extLst>
          </p:cNvPr>
          <p:cNvSpPr>
            <a:spLocks noGrp="1"/>
          </p:cNvSpPr>
          <p:nvPr>
            <p:ph idx="1"/>
          </p:nvPr>
        </p:nvSpPr>
        <p:spPr>
          <a:xfrm>
            <a:off x="677333" y="1192428"/>
            <a:ext cx="8596668" cy="5424615"/>
          </a:xfrm>
        </p:spPr>
        <p:txBody>
          <a:bodyPr>
            <a:normAutofit/>
          </a:bodyPr>
          <a:lstStyle/>
          <a:p>
            <a:r>
              <a:rPr lang="en-US" dirty="0"/>
              <a:t>We must admit that: </a:t>
            </a:r>
          </a:p>
          <a:p>
            <a:pPr lvl="1"/>
            <a:r>
              <a:rPr lang="en-US" dirty="0"/>
              <a:t>Amateurism doesn’t work and never will, except as a model for those who are not serious athletes or for whom the sport is simply a pastime </a:t>
            </a:r>
          </a:p>
          <a:p>
            <a:pPr lvl="1"/>
            <a:r>
              <a:rPr lang="en-US" dirty="0"/>
              <a:t>We love watching our favorite sports teams </a:t>
            </a:r>
            <a:r>
              <a:rPr lang="en-US" i="1" dirty="0"/>
              <a:t>win</a:t>
            </a:r>
            <a:r>
              <a:rPr lang="en-US" dirty="0"/>
              <a:t> and not just compete </a:t>
            </a:r>
          </a:p>
          <a:p>
            <a:pPr lvl="1"/>
            <a:r>
              <a:rPr lang="en-US" dirty="0"/>
              <a:t>Being paid for a sport is not wrong, regardless of the age or educational background of the athlete</a:t>
            </a:r>
          </a:p>
          <a:p>
            <a:r>
              <a:rPr lang="en-US" dirty="0"/>
              <a:t>Create Age Group Professional Football League (AGPLF) </a:t>
            </a:r>
          </a:p>
          <a:p>
            <a:r>
              <a:rPr lang="en-US" dirty="0"/>
              <a:t>Set up reasonable pay</a:t>
            </a:r>
          </a:p>
          <a:p>
            <a:r>
              <a:rPr lang="en-US" dirty="0"/>
              <a:t>Still represent university with team colors and mascot; colleges cannot charge admission to games or use teams as money makers </a:t>
            </a:r>
          </a:p>
          <a:p>
            <a:r>
              <a:rPr lang="en-US" dirty="0"/>
              <a:t>College football season shorter </a:t>
            </a:r>
          </a:p>
          <a:p>
            <a:r>
              <a:rPr lang="en-US" dirty="0"/>
              <a:t>Overall—AGPLF gives elite athletes chance to make money and play more games; college football teams give student-athletes a chance to play while also having a fair chance at a good academic education </a:t>
            </a:r>
          </a:p>
        </p:txBody>
      </p:sp>
    </p:spTree>
    <p:extLst>
      <p:ext uri="{BB962C8B-B14F-4D97-AF65-F5344CB8AC3E}">
        <p14:creationId xmlns:p14="http://schemas.microsoft.com/office/powerpoint/2010/main" val="178213717"/>
      </p:ext>
    </p:extLst>
  </p:cSld>
  <p:clrMapOvr>
    <a:masterClrMapping/>
  </p:clrMapOvr>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2103</TotalTime>
  <Words>914</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Trebuchet MS</vt:lpstr>
      <vt:lpstr>Wingdings 3</vt:lpstr>
      <vt:lpstr>Facet</vt:lpstr>
      <vt:lpstr>The NCAA and College Sports </vt:lpstr>
      <vt:lpstr>PowerPoint Presentation</vt:lpstr>
      <vt:lpstr>PowerPoint Presentation</vt:lpstr>
      <vt:lpstr>My experience </vt:lpstr>
      <vt:lpstr>The $10 billion sports tab </vt:lpstr>
      <vt:lpstr>PowerPoint Presentation</vt:lpstr>
      <vt:lpstr>PowerPoint Presentation</vt:lpstr>
      <vt:lpstr>The Shame of College Sports </vt:lpstr>
      <vt:lpstr>There’s nothing we can do</vt:lpstr>
      <vt:lpstr>Changes to come</vt:lpstr>
      <vt:lpstr>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NCAA and College Sports</dc:title>
  <dc:creator>Megan</dc:creator>
  <cp:lastModifiedBy>Megan</cp:lastModifiedBy>
  <cp:revision>30</cp:revision>
  <dcterms:created xsi:type="dcterms:W3CDTF">2020-04-18T22:49:17Z</dcterms:created>
  <dcterms:modified xsi:type="dcterms:W3CDTF">2020-04-21T02:01:31Z</dcterms:modified>
</cp:coreProperties>
</file>