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58" r:id="rId24"/>
    <p:sldId id="284" r:id="rId25"/>
    <p:sldId id="285" r:id="rId26"/>
    <p:sldId id="259" r:id="rId27"/>
    <p:sldId id="260" r:id="rId28"/>
    <p:sldId id="261" r:id="rId29"/>
    <p:sldId id="26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20" y="-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4972B-C8E9-C045-9CE2-4DC3CED44766}" type="datetimeFigureOut">
              <a:rPr lang="en-US" smtClean="0"/>
              <a:t>2/12/18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A1F12-BB1A-294F-88C2-DBF0FA89F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1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Culture is defined differently by everyone.</a:t>
            </a:r>
            <a:r>
              <a:rPr lang="en-US" baseline="0" dirty="0" smtClean="0"/>
              <a:t>  Takes into account the historical forms of consciousness and subjectivity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A1F12-BB1A-294F-88C2-DBF0FA89F4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06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are emotions that are often unable to be explained sometimes.  It is a </a:t>
            </a:r>
            <a:r>
              <a:rPr lang="en-US" dirty="0" err="1" smtClean="0"/>
              <a:t>phenomenon</a:t>
            </a:r>
            <a:r>
              <a:rPr lang="en-US" baseline="0" dirty="0" err="1" smtClean="0"/>
              <a:t>between</a:t>
            </a:r>
            <a:r>
              <a:rPr lang="en-US" baseline="0" dirty="0" smtClean="0"/>
              <a:t> the way of life and the structuring of feelings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A1F12-BB1A-294F-88C2-DBF0FA89F4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34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presented to us in two fundamental ways </a:t>
            </a:r>
          </a:p>
          <a:p>
            <a:r>
              <a:rPr lang="en-US" dirty="0" smtClean="0"/>
              <a:t>a. Through </a:t>
            </a:r>
            <a:r>
              <a:rPr lang="en-US" dirty="0" err="1" smtClean="0"/>
              <a:t>televisin</a:t>
            </a:r>
            <a:r>
              <a:rPr lang="en-US" dirty="0" smtClean="0"/>
              <a:t> mainly aka your cultural</a:t>
            </a:r>
            <a:r>
              <a:rPr lang="en-US" baseline="0" dirty="0" smtClean="0"/>
              <a:t> experience is being hugely facilitated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A1F12-BB1A-294F-88C2-DBF0FA89F4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71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A1F12-BB1A-294F-88C2-DBF0FA89F4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09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only do sports programs generate a great deal of revenue for the media, but the media can also advertise their own upcoming programs to thus increase ratings  and revenue for non-sports programming 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A1F12-BB1A-294F-88C2-DBF0FA89F4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3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people say that the media now has taken away the pureness of sport.  But as you can see, they have always been influenced through a commodity sphere.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A1F12-BB1A-294F-88C2-DBF0FA89F4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14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Players obtain revenue directly from manufactures by players endorsing their products.  They can therefore use this celebrity even after their playing days are over.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A1F12-BB1A-294F-88C2-DBF0FA89F4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29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last part in understanding the commodity structure s the state</a:t>
            </a:r>
            <a:r>
              <a:rPr lang="en-US" dirty="0" smtClean="0">
                <a:effectLst/>
              </a:rPr>
              <a:t> </a:t>
            </a:r>
          </a:p>
          <a:p>
            <a:r>
              <a:rPr lang="en-US" dirty="0" smtClean="0">
                <a:effectLst/>
              </a:rPr>
              <a:t>2</a:t>
            </a:r>
            <a:r>
              <a:rPr lang="en-US" baseline="30000" dirty="0" smtClean="0">
                <a:effectLst/>
              </a:rPr>
              <a:t>nd</a:t>
            </a:r>
            <a:r>
              <a:rPr lang="en-US" dirty="0" smtClean="0">
                <a:effectLst/>
              </a:rPr>
              <a:t> bullet means that they are exempt for</a:t>
            </a:r>
            <a:r>
              <a:rPr lang="en-US" baseline="0" dirty="0" smtClean="0">
                <a:effectLst/>
              </a:rPr>
              <a:t> sports leagues in their negotiation with television networks </a:t>
            </a:r>
          </a:p>
          <a:p>
            <a:r>
              <a:rPr lang="en-US" baseline="0" dirty="0" smtClean="0">
                <a:effectLst/>
              </a:rPr>
              <a:t>- This has led to </a:t>
            </a:r>
            <a:r>
              <a:rPr lang="en-US" baseline="0" dirty="0" err="1" smtClean="0">
                <a:effectLst/>
              </a:rPr>
              <a:t>leagueschanging</a:t>
            </a:r>
            <a:r>
              <a:rPr lang="en-US" baseline="0" dirty="0" smtClean="0">
                <a:effectLst/>
              </a:rPr>
              <a:t> rules of the game for better </a:t>
            </a:r>
            <a:r>
              <a:rPr lang="en-US" baseline="0" dirty="0" err="1" smtClean="0">
                <a:effectLst/>
              </a:rPr>
              <a:t>tv</a:t>
            </a:r>
            <a:r>
              <a:rPr lang="en-US" baseline="0" dirty="0" smtClean="0">
                <a:effectLst/>
              </a:rPr>
              <a:t> packages, clubs have moved to different cities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A1F12-BB1A-294F-88C2-DBF0FA89F4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9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png"/><Relationship Id="rId6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hyperlink" Target="https://www.youtube.com/watch?time_continue=115&amp;v=pXjpUSOxIBw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7333" y="533630"/>
            <a:ext cx="5627409" cy="1924050"/>
          </a:xfrm>
        </p:spPr>
        <p:txBody>
          <a:bodyPr/>
          <a:lstStyle/>
          <a:p>
            <a:r>
              <a:rPr lang="en-US" dirty="0" smtClean="0"/>
              <a:t>The Sports Media Complex, Part 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5443" y="3233639"/>
            <a:ext cx="5019299" cy="852671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Robyn Brown</a:t>
            </a:r>
          </a:p>
          <a:p>
            <a:r>
              <a:rPr lang="en-US" sz="2400" dirty="0" smtClean="0"/>
              <a:t>February 12, 2018</a:t>
            </a:r>
          </a:p>
          <a:p>
            <a:endParaRPr lang="en-US" dirty="0"/>
          </a:p>
        </p:txBody>
      </p:sp>
      <p:pic>
        <p:nvPicPr>
          <p:cNvPr id="4" name="Picture 3" descr="Screen Shot 2018-02-08 at 10.31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28" y="4314230"/>
            <a:ext cx="4880314" cy="1762285"/>
          </a:xfrm>
          <a:prstGeom prst="rect">
            <a:avLst/>
          </a:prstGeom>
        </p:spPr>
      </p:pic>
      <p:pic>
        <p:nvPicPr>
          <p:cNvPr id="5" name="Picture 4" descr="pg 21 OpEd Report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68" y="4086310"/>
            <a:ext cx="3273060" cy="2127489"/>
          </a:xfrm>
          <a:prstGeom prst="rect">
            <a:avLst/>
          </a:prstGeom>
        </p:spPr>
      </p:pic>
      <p:pic>
        <p:nvPicPr>
          <p:cNvPr id="6" name="Picture 5" descr="0ap20000003722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7497">
            <a:off x="498367" y="2199538"/>
            <a:ext cx="3054375" cy="167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5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Breaking down the Production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392" y="1919160"/>
            <a:ext cx="8461550" cy="1825317"/>
          </a:xfrm>
        </p:spPr>
        <p:txBody>
          <a:bodyPr>
            <a:normAutofit/>
          </a:bodyPr>
          <a:lstStyle/>
          <a:p>
            <a:r>
              <a:rPr lang="en-US" dirty="0" smtClean="0"/>
              <a:t>For every team, there is a commodity that can be identified </a:t>
            </a:r>
          </a:p>
          <a:p>
            <a:r>
              <a:rPr lang="en-US" dirty="0" smtClean="0"/>
              <a:t>Example: Corporations directly sponsor teams and events in hopes of attaching their names to the meaning of the particular activities </a:t>
            </a:r>
            <a:endParaRPr lang="en-US" dirty="0"/>
          </a:p>
        </p:txBody>
      </p:sp>
      <p:pic>
        <p:nvPicPr>
          <p:cNvPr id="4" name="Picture 3" descr="20130403_jla_ss1_002.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92" y="3938377"/>
            <a:ext cx="3533997" cy="2355998"/>
          </a:xfrm>
          <a:prstGeom prst="rect">
            <a:avLst/>
          </a:prstGeom>
        </p:spPr>
      </p:pic>
      <p:pic>
        <p:nvPicPr>
          <p:cNvPr id="5" name="Picture 4" descr="41246036-heinz-field-steeler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099" y="3407901"/>
            <a:ext cx="3895784" cy="2196248"/>
          </a:xfrm>
          <a:prstGeom prst="rect">
            <a:avLst/>
          </a:prstGeom>
        </p:spPr>
      </p:pic>
      <p:pic>
        <p:nvPicPr>
          <p:cNvPr id="6" name="Picture 5" descr="Unknow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75" y="4201275"/>
            <a:ext cx="467031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2" y="244158"/>
            <a:ext cx="7733577" cy="13398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Addition to Direct Sponsorship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982419"/>
            <a:ext cx="7345363" cy="1404061"/>
          </a:xfrm>
        </p:spPr>
        <p:txBody>
          <a:bodyPr/>
          <a:lstStyle/>
          <a:p>
            <a:r>
              <a:rPr lang="en-US" dirty="0" smtClean="0"/>
              <a:t>Purchase of advertising time during sports programming </a:t>
            </a:r>
          </a:p>
          <a:p>
            <a:endParaRPr lang="en-US" dirty="0"/>
          </a:p>
        </p:txBody>
      </p:sp>
      <p:pic>
        <p:nvPicPr>
          <p:cNvPr id="4" name="Picture 3" descr="nfl-announcers-fox-011416-fox-ftrjpg_168krfskb8h7y14ammj2jyw52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3" y="2997890"/>
            <a:ext cx="3099661" cy="1743559"/>
          </a:xfrm>
          <a:prstGeom prst="rect">
            <a:avLst/>
          </a:prstGeom>
        </p:spPr>
      </p:pic>
      <p:pic>
        <p:nvPicPr>
          <p:cNvPr id="5" name="Picture 4" descr="the-walking-de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92" y="4460481"/>
            <a:ext cx="3273397" cy="1839595"/>
          </a:xfrm>
          <a:prstGeom prst="rect">
            <a:avLst/>
          </a:prstGeom>
        </p:spPr>
      </p:pic>
      <p:pic>
        <p:nvPicPr>
          <p:cNvPr id="6" name="Picture 5" descr="American_Idol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84" y="2521709"/>
            <a:ext cx="2759907" cy="1729542"/>
          </a:xfrm>
          <a:prstGeom prst="rect">
            <a:avLst/>
          </a:prstGeom>
        </p:spPr>
      </p:pic>
      <p:pic>
        <p:nvPicPr>
          <p:cNvPr id="7" name="Picture 6" descr="MV5BMTQ5MzM1NzMwMl5BMl5BanBnXkFtZTgwNjQ2MzI2NzE@._V1_UX182_CR0,0,182,268_AL_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589" y="2425402"/>
            <a:ext cx="23114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6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 at Hand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2133601"/>
            <a:ext cx="7345363" cy="222922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Have professional sports transformed from </a:t>
            </a:r>
            <a:r>
              <a:rPr lang="en-US" dirty="0" smtClean="0"/>
              <a:t>being pure </a:t>
            </a:r>
            <a:r>
              <a:rPr lang="en-US" dirty="0" smtClean="0"/>
              <a:t>to </a:t>
            </a:r>
            <a:r>
              <a:rPr lang="en-US" dirty="0" smtClean="0"/>
              <a:t>becoming </a:t>
            </a:r>
            <a:r>
              <a:rPr lang="en-US" dirty="0" smtClean="0"/>
              <a:t>lost </a:t>
            </a:r>
            <a:r>
              <a:rPr lang="en-US" dirty="0" smtClean="0"/>
              <a:t>in commercialization?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According to the article, they have always been based on commercial relations.  This is because they depend on two kinds of commodity sales 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86161"/>
              </p:ext>
            </p:extLst>
          </p:nvPr>
        </p:nvGraphicFramePr>
        <p:xfrm>
          <a:off x="1389527" y="4572000"/>
          <a:ext cx="6454590" cy="1928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7295"/>
                <a:gridCol w="3227295"/>
              </a:tblGrid>
              <a:tr h="192800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  Sell tickets to fans who come to see the live event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 Professional sports</a:t>
                      </a:r>
                      <a:r>
                        <a:rPr lang="en-US" sz="2400" baseline="0" dirty="0" smtClean="0"/>
                        <a:t> sell the rights to broadcast events to the media 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333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Player Commodity</a:t>
            </a:r>
            <a:endParaRPr lang="en-US" dirty="0"/>
          </a:p>
        </p:txBody>
      </p:sp>
      <p:pic>
        <p:nvPicPr>
          <p:cNvPr id="4" name="Picture 3" descr="Screen Shot 2018-02-08 at 3.3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5" y="1775185"/>
            <a:ext cx="3701328" cy="2304682"/>
          </a:xfrm>
          <a:prstGeom prst="rect">
            <a:avLst/>
          </a:prstGeom>
        </p:spPr>
      </p:pic>
      <p:pic>
        <p:nvPicPr>
          <p:cNvPr id="5" name="Picture 4" descr="Screen Shot 2018-02-08 at 3.41.4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259" y="1775185"/>
            <a:ext cx="4136706" cy="2304682"/>
          </a:xfrm>
          <a:prstGeom prst="rect">
            <a:avLst/>
          </a:prstGeom>
        </p:spPr>
      </p:pic>
      <p:pic>
        <p:nvPicPr>
          <p:cNvPr id="7" name="Picture 6" descr="Screen Shot 2018-02-08 at 3.40.0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93" y="3626555"/>
            <a:ext cx="4779081" cy="2856089"/>
          </a:xfrm>
          <a:prstGeom prst="rect">
            <a:avLst/>
          </a:prstGeom>
        </p:spPr>
      </p:pic>
      <p:pic>
        <p:nvPicPr>
          <p:cNvPr id="8" name="Picture 7" descr="Screen Shot 2018-02-08 at 3.44.2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6" y="3801754"/>
            <a:ext cx="4767147" cy="268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27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the state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a state itself is not directly involved in the production and sale of commodities, it defines the conditions within which the other activities take place</a:t>
            </a:r>
          </a:p>
          <a:p>
            <a:pPr lvl="2"/>
            <a:r>
              <a:rPr lang="en-US" dirty="0" smtClean="0"/>
              <a:t>Provides an exemption from antitrust legislation </a:t>
            </a:r>
          </a:p>
          <a:p>
            <a:pPr lvl="2"/>
            <a:r>
              <a:rPr lang="en-US" dirty="0" smtClean="0"/>
              <a:t>Advertising expenses are tax deductible as business expenses</a:t>
            </a:r>
          </a:p>
          <a:p>
            <a:pPr lvl="2"/>
            <a:r>
              <a:rPr lang="en-US" dirty="0" smtClean="0"/>
              <a:t>A state can impose or lift restrictions on certain products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755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Production: Encoding the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714" y="1833701"/>
            <a:ext cx="8431796" cy="172981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Simple but vital: Television does not present us with a sports event that is mediated</a:t>
            </a:r>
          </a:p>
          <a:p>
            <a:pPr lvl="1"/>
            <a:r>
              <a:rPr lang="en-US" dirty="0" smtClean="0"/>
              <a:t>A game is live and unscripted </a:t>
            </a:r>
          </a:p>
          <a:p>
            <a:pPr marL="350838" lvl="1" indent="0">
              <a:buNone/>
            </a:pPr>
            <a:endParaRPr lang="en-US" dirty="0" smtClean="0"/>
          </a:p>
          <a:p>
            <a:pPr marL="350838" lvl="1" indent="0">
              <a:buNone/>
            </a:pPr>
            <a:r>
              <a:rPr lang="en-US" dirty="0" smtClean="0"/>
              <a:t>But television is forced to provide its own structure and ideological viewpoints </a:t>
            </a:r>
          </a:p>
          <a:p>
            <a:pPr marL="350838" lvl="1" indent="0">
              <a:buNone/>
            </a:pPr>
            <a:r>
              <a:rPr lang="en-US" dirty="0" smtClean="0"/>
              <a:t>How do they do this?</a:t>
            </a:r>
          </a:p>
        </p:txBody>
      </p:sp>
      <p:pic>
        <p:nvPicPr>
          <p:cNvPr id="4" name="Picture 3" descr="commercial-video-production-professionals-940x429-e14449268276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7" y="3933977"/>
            <a:ext cx="5089540" cy="2324223"/>
          </a:xfrm>
          <a:prstGeom prst="rect">
            <a:avLst/>
          </a:prstGeom>
        </p:spPr>
      </p:pic>
      <p:pic>
        <p:nvPicPr>
          <p:cNvPr id="5" name="Picture 4" descr="directors-producers_600x3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824" y="3484790"/>
            <a:ext cx="5282686" cy="2773410"/>
          </a:xfrm>
          <a:prstGeom prst="rect">
            <a:avLst/>
          </a:prstGeom>
        </p:spPr>
      </p:pic>
      <p:pic>
        <p:nvPicPr>
          <p:cNvPr id="6" name="Picture 5" descr="ian-darke-taylor-twellma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05" y="3728990"/>
            <a:ext cx="4331511" cy="288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2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Television Sports Production - Four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 err="1" smtClean="0"/>
              <a:t>Hierarchization</a:t>
            </a:r>
            <a:r>
              <a:rPr lang="en-US" dirty="0" smtClean="0"/>
              <a:t>: the process of signaling that some things are more important than others</a:t>
            </a:r>
          </a:p>
          <a:p>
            <a:pPr marL="457200" indent="-457200">
              <a:buAutoNum type="arabicPeriod"/>
            </a:pPr>
            <a:r>
              <a:rPr lang="en-US" dirty="0" smtClean="0"/>
              <a:t>Personalization: the presentation of events from an individualized perspective</a:t>
            </a:r>
          </a:p>
          <a:p>
            <a:pPr marL="457200" indent="-457200">
              <a:buAutoNum type="arabicPeriod"/>
            </a:pPr>
            <a:r>
              <a:rPr lang="en-US" dirty="0" smtClean="0"/>
              <a:t>Narrative: the telling of events in the form of stories</a:t>
            </a:r>
          </a:p>
          <a:p>
            <a:pPr marL="457200" indent="-457200">
              <a:buAutoNum type="arabicPeriod"/>
            </a:pPr>
            <a:r>
              <a:rPr lang="en-US" dirty="0" smtClean="0"/>
              <a:t>The placing of events in the context of frames of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97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Texts of Mediated 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There is no natural meaning of sport </a:t>
            </a:r>
          </a:p>
          <a:p>
            <a:r>
              <a:rPr lang="en-US" dirty="0" smtClean="0"/>
              <a:t>The meaning of mediated sport is the outcome of a technical, economic, cultural, political, and social factors.  This is not accidental </a:t>
            </a:r>
          </a:p>
          <a:p>
            <a:r>
              <a:rPr lang="en-US" dirty="0" smtClean="0"/>
              <a:t>Major Tenets:</a:t>
            </a:r>
          </a:p>
          <a:p>
            <a:pPr lvl="1"/>
            <a:r>
              <a:rPr lang="en-US" dirty="0" smtClean="0"/>
              <a:t>Militarism and Nationalism</a:t>
            </a:r>
          </a:p>
          <a:p>
            <a:pPr lvl="1"/>
            <a:r>
              <a:rPr lang="en-US" dirty="0" smtClean="0"/>
              <a:t>Competition and the Rules of the Game</a:t>
            </a:r>
          </a:p>
          <a:p>
            <a:pPr lvl="1"/>
            <a:r>
              <a:rPr lang="en-US" dirty="0" smtClean="0"/>
              <a:t>Labor, the Team, and Authority</a:t>
            </a:r>
          </a:p>
          <a:p>
            <a:pPr lvl="1"/>
            <a:r>
              <a:rPr lang="en-US" dirty="0" smtClean="0"/>
              <a:t>Gender</a:t>
            </a:r>
          </a:p>
          <a:p>
            <a:pPr lvl="1"/>
            <a:r>
              <a:rPr lang="en-US" dirty="0" smtClean="0"/>
              <a:t>Race</a:t>
            </a:r>
          </a:p>
          <a:p>
            <a:pPr lvl="1"/>
            <a:r>
              <a:rPr lang="en-US" dirty="0" smtClean="0"/>
              <a:t>Readers and Decoding</a:t>
            </a:r>
          </a:p>
          <a:p>
            <a:pPr lvl="1"/>
            <a:r>
              <a:rPr lang="en-US" dirty="0" smtClean="0"/>
              <a:t>Lived Cultures and Social Relations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219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Tenets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Militarism and Nationalism</a:t>
            </a:r>
          </a:p>
          <a:p>
            <a:pPr lvl="1"/>
            <a:r>
              <a:rPr lang="en-US" dirty="0" smtClean="0"/>
              <a:t>Most sports telecasts start with the presentation of the flag or fighter airplanes flying while the star-spangled banner is being sung</a:t>
            </a:r>
          </a:p>
          <a:p>
            <a:pPr lvl="1"/>
            <a:r>
              <a:rPr lang="en-US" dirty="0"/>
              <a:t>Specific commentary </a:t>
            </a:r>
            <a:r>
              <a:rPr lang="mr-IN" dirty="0"/>
              <a:t>–</a:t>
            </a:r>
            <a:r>
              <a:rPr lang="en-US" dirty="0"/>
              <a:t> one would think our society had such a strong emphasis on the military</a:t>
            </a:r>
          </a:p>
          <a:p>
            <a:pPr lvl="3"/>
            <a:r>
              <a:rPr lang="en-US" dirty="0"/>
              <a:t>Ex. “the aerial attack”, “advancing into enemy territory”, “the bullet </a:t>
            </a:r>
            <a:r>
              <a:rPr lang="en-US" dirty="0" smtClean="0"/>
              <a:t>pass</a:t>
            </a:r>
          </a:p>
          <a:p>
            <a:pPr lvl="1"/>
            <a:r>
              <a:rPr lang="en-US" dirty="0" smtClean="0"/>
              <a:t>“we” are separated from “them”</a:t>
            </a:r>
          </a:p>
          <a:p>
            <a:pPr lvl="3"/>
            <a:endParaRPr lang="en-US" dirty="0" smtClean="0"/>
          </a:p>
          <a:p>
            <a:pPr marL="808038" lvl="3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732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Competition and the Rules of the Game</a:t>
            </a:r>
          </a:p>
          <a:p>
            <a:r>
              <a:rPr lang="en-US" dirty="0" smtClean="0"/>
              <a:t>At the heart of all sports is the rules of the game are clear and neutral </a:t>
            </a:r>
          </a:p>
          <a:p>
            <a:pPr marL="0" indent="0">
              <a:buNone/>
            </a:pPr>
            <a:r>
              <a:rPr lang="en-US" i="1" dirty="0" smtClean="0"/>
              <a:t>Labor, the Team, and Authority</a:t>
            </a:r>
          </a:p>
          <a:p>
            <a:r>
              <a:rPr lang="en-US" dirty="0" smtClean="0"/>
              <a:t>Media transforms authority figures such as coaches and managers that are exploitative into ones that can be identified as personal</a:t>
            </a:r>
          </a:p>
          <a:p>
            <a:pPr lvl="1"/>
            <a:r>
              <a:rPr lang="en-US" dirty="0" smtClean="0"/>
              <a:t>Owners caring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42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Cultural Studies &amp; the Sports Media Complex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5953" y="2289571"/>
            <a:ext cx="4762046" cy="1275807"/>
          </a:xfrm>
        </p:spPr>
        <p:txBody>
          <a:bodyPr/>
          <a:lstStyle/>
          <a:p>
            <a:r>
              <a:rPr lang="en-US" dirty="0" smtClean="0"/>
              <a:t>In 1987, the leading voice of the American Left decided to go against two major platforms 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The_Nation_magazine_cover_May_3_20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76"/>
          <a:stretch/>
        </p:blipFill>
        <p:spPr>
          <a:xfrm>
            <a:off x="855952" y="2086429"/>
            <a:ext cx="2160994" cy="2122713"/>
          </a:xfrm>
          <a:prstGeom prst="rect">
            <a:avLst/>
          </a:prstGeom>
        </p:spPr>
      </p:pic>
      <p:pic>
        <p:nvPicPr>
          <p:cNvPr id="7" name="Picture 6" descr="ny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2" y="3547758"/>
            <a:ext cx="1850571" cy="1322767"/>
          </a:xfrm>
          <a:prstGeom prst="rect">
            <a:avLst/>
          </a:prstGeom>
        </p:spPr>
      </p:pic>
      <p:pic>
        <p:nvPicPr>
          <p:cNvPr id="8" name="Picture 7" descr="CBS-logo-ol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28" y="3115203"/>
            <a:ext cx="2340429" cy="17553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7571" y="5144647"/>
            <a:ext cx="7311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Sports were chosen over political, economic, and social events </a:t>
            </a:r>
            <a:r>
              <a:rPr lang="mr-IN" sz="2400" dirty="0" smtClean="0"/>
              <a:t>–</a:t>
            </a:r>
            <a:r>
              <a:rPr lang="en-US" sz="2400" dirty="0" smtClean="0"/>
              <a:t> precedent to sports coverage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630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96" y="1949845"/>
            <a:ext cx="7619480" cy="41156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i="1" dirty="0" smtClean="0"/>
              <a:t>Gender</a:t>
            </a:r>
          </a:p>
          <a:p>
            <a:r>
              <a:rPr lang="en-US" sz="2800" dirty="0" smtClean="0"/>
              <a:t>Every society differentiates along lines of sex.  It is a biological identifier. However, social understanding has different meanings</a:t>
            </a:r>
          </a:p>
          <a:p>
            <a:pPr marL="0" indent="0">
              <a:buNone/>
            </a:pPr>
            <a:r>
              <a:rPr lang="en-US" sz="2800" dirty="0" smtClean="0"/>
              <a:t>How do mediated sports define notions of masculinity? Feminity?</a:t>
            </a:r>
          </a:p>
          <a:p>
            <a:pPr marL="0" indent="0">
              <a:buNone/>
            </a:pPr>
            <a:r>
              <a:rPr lang="en-US" sz="2800" i="1" dirty="0" smtClean="0"/>
              <a:t>Race</a:t>
            </a:r>
          </a:p>
          <a:p>
            <a:r>
              <a:rPr lang="en-US" sz="2800" dirty="0" smtClean="0"/>
              <a:t>Most visible arena for racial minorities</a:t>
            </a:r>
          </a:p>
          <a:p>
            <a:pPr lvl="1"/>
            <a:r>
              <a:rPr lang="en-US" sz="2400" dirty="0" smtClean="0"/>
              <a:t>“Black players act as powerful role models for black youngsters”</a:t>
            </a:r>
          </a:p>
          <a:p>
            <a:pPr lvl="1"/>
            <a:r>
              <a:rPr lang="en-US" sz="2400" dirty="0" smtClean="0"/>
              <a:t>Magic Johnson v. Larry Bird </a:t>
            </a:r>
            <a:r>
              <a:rPr lang="mr-IN" sz="2400" dirty="0" smtClean="0"/>
              <a:t>–</a:t>
            </a:r>
            <a:r>
              <a:rPr lang="en-US" sz="2400" dirty="0" smtClean="0"/>
              <a:t> work ethic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917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 smtClean="0"/>
              <a:t>Readers and Decoding</a:t>
            </a:r>
          </a:p>
          <a:p>
            <a:r>
              <a:rPr lang="en-US" dirty="0" smtClean="0"/>
              <a:t>Everyone interprets messages differently</a:t>
            </a:r>
          </a:p>
          <a:p>
            <a:r>
              <a:rPr lang="en-US" dirty="0" smtClean="0"/>
              <a:t>Bourgeoisie </a:t>
            </a:r>
            <a:r>
              <a:rPr lang="mr-IN" dirty="0" smtClean="0"/>
              <a:t>–</a:t>
            </a:r>
            <a:r>
              <a:rPr lang="en-US" dirty="0" smtClean="0"/>
              <a:t> re-election of existing relations</a:t>
            </a:r>
          </a:p>
          <a:p>
            <a:r>
              <a:rPr lang="en-US" dirty="0" smtClean="0"/>
              <a:t>Others </a:t>
            </a:r>
            <a:r>
              <a:rPr lang="mr-IN" dirty="0" smtClean="0"/>
              <a:t>–</a:t>
            </a:r>
            <a:r>
              <a:rPr lang="en-US" dirty="0" smtClean="0"/>
              <a:t> Realm of escape, where justice actually appears to prevail </a:t>
            </a:r>
          </a:p>
          <a:p>
            <a:pPr marL="0" indent="0">
              <a:buNone/>
            </a:pPr>
            <a:r>
              <a:rPr lang="en-US" dirty="0" smtClean="0"/>
              <a:t>“Sports can both provide an escape from a particular social condition and be a powerful form of socialization back into those same conditions”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5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Lived Cultures and Social Relations</a:t>
            </a:r>
          </a:p>
          <a:p>
            <a:r>
              <a:rPr lang="en-US" dirty="0" smtClean="0"/>
              <a:t>There is a class basis to cultural consumption </a:t>
            </a:r>
          </a:p>
          <a:p>
            <a:r>
              <a:rPr lang="en-US" dirty="0" smtClean="0"/>
              <a:t>Although a coherent working class no longer exists, images are presented on TV disguised though cop shows and camaraderie associated with beer commercials</a:t>
            </a:r>
          </a:p>
          <a:p>
            <a:r>
              <a:rPr lang="en-US" dirty="0" smtClean="0"/>
              <a:t>Often sports have been known as a sanctuary for men, an exclusive male manner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15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$10 Billion Sports Tab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Georgia State </a:t>
            </a:r>
            <a:r>
              <a:rPr lang="mr-IN" dirty="0" smtClean="0"/>
              <a:t>–</a:t>
            </a:r>
            <a:r>
              <a:rPr lang="en-US" dirty="0" smtClean="0"/>
              <a:t> Season 2013-2014 (1 win) (3-29)</a:t>
            </a:r>
          </a:p>
          <a:p>
            <a:r>
              <a:rPr lang="en-US" dirty="0" smtClean="0"/>
              <a:t>32,000 students are required to pay mandatory athletic fees to support intercollegiate athletics (increase)</a:t>
            </a:r>
          </a:p>
          <a:p>
            <a:r>
              <a:rPr lang="en-US" dirty="0" smtClean="0"/>
              <a:t>A river of cash flowing, coaches salaries  - only to handful of elite programs </a:t>
            </a:r>
          </a:p>
          <a:p>
            <a:r>
              <a:rPr lang="en-US" dirty="0" smtClean="0"/>
              <a:t>In 2014, athletic fees totaled $17.6 million</a:t>
            </a:r>
          </a:p>
          <a:p>
            <a:r>
              <a:rPr lang="en-US" dirty="0" smtClean="0"/>
              <a:t>“In America and especially in sports, you’re not allowed an intelligent timeline.  You’ve got to take one that launches you so you’re on ESPN’s Game Day sooner”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967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community around them want to see success in their sports departments </a:t>
            </a:r>
          </a:p>
          <a:p>
            <a:r>
              <a:rPr lang="en-US" dirty="0" smtClean="0"/>
              <a:t>University of Alabama at Birmingham announced their plan of dropping football ($20-million budget shortfall </a:t>
            </a:r>
          </a:p>
          <a:p>
            <a:pPr lvl="1"/>
            <a:r>
              <a:rPr lang="en-US" dirty="0"/>
              <a:t>Public </a:t>
            </a:r>
            <a:r>
              <a:rPr lang="en-US" dirty="0" smtClean="0"/>
              <a:t>outcry</a:t>
            </a:r>
          </a:p>
          <a:p>
            <a:r>
              <a:rPr lang="en-US" dirty="0" smtClean="0"/>
              <a:t>Misconception that school’s will not rec</a:t>
            </a:r>
            <a:r>
              <a:rPr lang="de-DE" dirty="0" err="1" smtClean="0"/>
              <a:t>eive</a:t>
            </a:r>
            <a:r>
              <a:rPr lang="en-US" dirty="0" smtClean="0"/>
              <a:t> applications </a:t>
            </a:r>
          </a:p>
          <a:p>
            <a:r>
              <a:rPr lang="en-US" dirty="0" smtClean="0"/>
              <a:t>Divided about whether students should pay fees to support their college teams </a:t>
            </a:r>
            <a:r>
              <a:rPr lang="mr-IN" dirty="0" smtClean="0"/>
              <a:t>–</a:t>
            </a:r>
            <a:r>
              <a:rPr lang="en-US" dirty="0" smtClean="0"/>
              <a:t> without that money certain sports or scholarships might not be offered</a:t>
            </a:r>
          </a:p>
          <a:p>
            <a:pPr lvl="1"/>
            <a:r>
              <a:rPr lang="en-US" dirty="0" smtClean="0"/>
              <a:t>Awareness (40% did not know)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2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Georgia State Football</a:t>
            </a:r>
          </a:p>
          <a:p>
            <a:pPr lvl="1"/>
            <a:r>
              <a:rPr lang="en-US" dirty="0"/>
              <a:t>Earmarked: Less than $70,000</a:t>
            </a:r>
          </a:p>
          <a:p>
            <a:pPr lvl="1"/>
            <a:r>
              <a:rPr lang="en-US" dirty="0"/>
              <a:t>Spent: $4.2 million</a:t>
            </a:r>
          </a:p>
          <a:p>
            <a:r>
              <a:rPr lang="en-US" dirty="0" smtClean="0"/>
              <a:t>If there is not donor support or revenue gain due to being unsuccessful on the field.  How do you drive in money without creating more of a financial burden on students through fees?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900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Unknow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71" y="439563"/>
            <a:ext cx="5514971" cy="1144445"/>
          </a:xfrm>
          <a:prstGeom prst="rect">
            <a:avLst/>
          </a:prstGeom>
        </p:spPr>
      </p:pic>
      <p:pic>
        <p:nvPicPr>
          <p:cNvPr id="6" name="Picture 5" descr="Screen Shot 2018-02-08 at 10.45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6" y="1844490"/>
            <a:ext cx="5130468" cy="2713943"/>
          </a:xfrm>
          <a:prstGeom prst="rect">
            <a:avLst/>
          </a:prstGeom>
        </p:spPr>
      </p:pic>
      <p:pic>
        <p:nvPicPr>
          <p:cNvPr id="7" name="Picture 6" descr="Screen Shot 2018-02-08 at 10.53.1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865" y="1714248"/>
            <a:ext cx="3550386" cy="4335567"/>
          </a:xfrm>
          <a:prstGeom prst="rect">
            <a:avLst/>
          </a:prstGeom>
        </p:spPr>
      </p:pic>
      <p:pic>
        <p:nvPicPr>
          <p:cNvPr id="8" name="Picture 7" descr="Screen Shot 2018-02-08 at 10.50.5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94" y="3158342"/>
            <a:ext cx="4200207" cy="31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84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2-08 at 10.49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1" y="520964"/>
            <a:ext cx="3714699" cy="3053483"/>
          </a:xfrm>
          <a:prstGeom prst="rect">
            <a:avLst/>
          </a:prstGeom>
        </p:spPr>
      </p:pic>
      <p:pic>
        <p:nvPicPr>
          <p:cNvPr id="5" name="Picture 4" descr="Screen Shot 2018-02-08 at 10.51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329" y="520965"/>
            <a:ext cx="4086968" cy="3053482"/>
          </a:xfrm>
          <a:prstGeom prst="rect">
            <a:avLst/>
          </a:prstGeom>
        </p:spPr>
      </p:pic>
      <p:pic>
        <p:nvPicPr>
          <p:cNvPr id="6" name="Picture 5" descr="Screen Shot 2018-02-08 at 10.57.0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06" y="2376898"/>
            <a:ext cx="5089446" cy="38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29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2-08 at 10.51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56" y="517986"/>
            <a:ext cx="4206862" cy="3161321"/>
          </a:xfrm>
          <a:prstGeom prst="rect">
            <a:avLst/>
          </a:prstGeom>
        </p:spPr>
      </p:pic>
      <p:pic>
        <p:nvPicPr>
          <p:cNvPr id="5" name="Picture 4" descr="Screen Shot 2018-02-08 at 10.52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9" y="1497770"/>
            <a:ext cx="6009349" cy="46801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4691" y="6346777"/>
            <a:ext cx="6190948" cy="261610"/>
          </a:xfrm>
          <a:prstGeom prst="rect">
            <a:avLst/>
          </a:prstGeom>
          <a:ln w="6350" cmpd="sng">
            <a:solidFill>
              <a:srgbClr val="40008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>
                <a:hlinkClick r:id="rId4"/>
              </a:rPr>
              <a:t>https://www.youtube.com/watch?time_continue=115&amp;v=</a:t>
            </a:r>
            <a:r>
              <a:rPr lang="en-US" sz="1100" dirty="0" smtClean="0">
                <a:hlinkClick r:id="rId4"/>
              </a:rPr>
              <a:t>pXjpUSOxIBw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1021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_of_Oregon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96" y="376316"/>
            <a:ext cx="2775344" cy="1850229"/>
          </a:xfrm>
          <a:prstGeom prst="rect">
            <a:avLst/>
          </a:prstGeom>
        </p:spPr>
      </p:pic>
      <p:pic>
        <p:nvPicPr>
          <p:cNvPr id="5" name="Picture 4" descr="Screen Shot 2018-02-08 at 11.21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5" y="2367666"/>
            <a:ext cx="5203651" cy="3878818"/>
          </a:xfrm>
          <a:prstGeom prst="rect">
            <a:avLst/>
          </a:prstGeom>
        </p:spPr>
      </p:pic>
      <p:pic>
        <p:nvPicPr>
          <p:cNvPr id="7" name="Picture 6" descr="Screen Shot 2018-02-08 at 11.25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40" y="1995233"/>
            <a:ext cx="5519260" cy="4114357"/>
          </a:xfrm>
          <a:prstGeom prst="rect">
            <a:avLst/>
          </a:prstGeom>
        </p:spPr>
      </p:pic>
      <p:pic>
        <p:nvPicPr>
          <p:cNvPr id="8" name="Picture 7" descr="Screen Shot 2018-02-08 at 11.22.3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450" y="219517"/>
            <a:ext cx="4651943" cy="637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20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Marx Beliefs &amp; Gary </a:t>
            </a:r>
            <a:r>
              <a:rPr lang="en-US" dirty="0" err="1" smtClean="0"/>
              <a:t>Whannel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interior-church-of-the-black-nazarene-quiapo-manila-philippines-amewr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6"/>
          <a:stretch/>
        </p:blipFill>
        <p:spPr>
          <a:xfrm>
            <a:off x="127000" y="1584008"/>
            <a:ext cx="3901756" cy="2479483"/>
          </a:xfrm>
          <a:prstGeom prst="rect">
            <a:avLst/>
          </a:prstGeom>
        </p:spPr>
      </p:pic>
      <p:pic>
        <p:nvPicPr>
          <p:cNvPr id="6" name="Picture 5" descr="Screen-Shot-2017-08-29-at-1.16.15-AM-e15039944634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846" y="1584007"/>
            <a:ext cx="4033838" cy="247948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173068" y="3108893"/>
            <a:ext cx="661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5284" y="4257168"/>
            <a:ext cx="77701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Gary </a:t>
            </a:r>
            <a:r>
              <a:rPr lang="en-US" dirty="0" err="1" smtClean="0"/>
              <a:t>Whannel</a:t>
            </a:r>
            <a:r>
              <a:rPr lang="en-US" dirty="0" smtClean="0"/>
              <a:t> wondered if the same type of energy that was directed toward sports could be placed toward political activity, the type of societal advancements that could be made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Merely a fantasy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Decided to take this concept of sports spectating and broke it down into two major categories: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1.  Ritual and Ideology 	2. Compensatory Fulfillment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89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Ritual and Ideology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2133601"/>
            <a:ext cx="7345363" cy="1063811"/>
          </a:xfrm>
        </p:spPr>
        <p:txBody>
          <a:bodyPr/>
          <a:lstStyle/>
          <a:p>
            <a:r>
              <a:rPr lang="en-US" dirty="0" smtClean="0"/>
              <a:t>Argument: Due to the capitalism sphere, workers are unable to see the reality of their exploitation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54637" y="3570940"/>
            <a:ext cx="42405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Communal celebration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Use of propaganda (emotions, life style, values)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Beyond mere entertainment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Social structure  </a:t>
            </a:r>
            <a:endParaRPr lang="en-US" sz="2400" dirty="0"/>
          </a:p>
        </p:txBody>
      </p:sp>
      <p:pic>
        <p:nvPicPr>
          <p:cNvPr id="6" name="Picture 5" descr="super-bowl-52-patriots-vs-eagles_nf208c4ehojd1tnc2207jm3v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4" y="3465462"/>
            <a:ext cx="3985821" cy="224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8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Compensatory Fulfillment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Catering to the “new cultural-emotional needs of the masses”</a:t>
            </a:r>
          </a:p>
          <a:p>
            <a:r>
              <a:rPr lang="en-US" dirty="0" smtClean="0"/>
              <a:t>Sports offer excitement that is denied to corporate society </a:t>
            </a:r>
          </a:p>
          <a:p>
            <a:r>
              <a:rPr lang="en-US" dirty="0" smtClean="0"/>
              <a:t>Two ends of the spectrum of emotional gratification </a:t>
            </a:r>
          </a:p>
        </p:txBody>
      </p:sp>
    </p:spTree>
    <p:extLst>
      <p:ext uri="{BB962C8B-B14F-4D97-AF65-F5344CB8AC3E}">
        <p14:creationId xmlns:p14="http://schemas.microsoft.com/office/powerpoint/2010/main" val="398763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New Direction: Cultural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Richard Johnson stressed the following three premises for critical cultural studies: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1.  Cultural processes are intimately </a:t>
            </a:r>
            <a:r>
              <a:rPr lang="en-US" dirty="0" smtClean="0"/>
              <a:t>connected </a:t>
            </a:r>
            <a:r>
              <a:rPr lang="en-US" dirty="0" smtClean="0"/>
              <a:t>	with social relations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2. Culture involves power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3. Culture is neither self-governing nor a 	determined field, but a site of social differences 	and struggles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9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Consciousness v. Subjectivity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Consciousness: refers to the way in which we cognitively make sense of the world (the knowledge we have of it and how it works)</a:t>
            </a:r>
          </a:p>
          <a:p>
            <a:r>
              <a:rPr lang="en-US" dirty="0" smtClean="0"/>
              <a:t>Subjectivity: refers to the absence of consciousness, the possibility that things move us just because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Sports therefore offer a mapping of the world.  People form connections to a particular time and place.  It is a phenomenon.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720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Cultural Studies, the Media and Cultural Commodities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Introducing the sports media complex:</a:t>
            </a:r>
            <a:endParaRPr lang="en-US" u="sng" dirty="0"/>
          </a:p>
          <a:p>
            <a:pPr marL="457200" indent="-457200">
              <a:buAutoNum type="alphaUcPeriod"/>
            </a:pPr>
            <a:r>
              <a:rPr lang="en-US" dirty="0" smtClean="0"/>
              <a:t>) Most people consume the vast majority of their sports spectating via the media </a:t>
            </a:r>
          </a:p>
          <a:p>
            <a:pPr marL="0" indent="0">
              <a:buNone/>
            </a:pPr>
            <a:r>
              <a:rPr lang="en-US" dirty="0" smtClean="0"/>
              <a:t>B. )  Financial point of view </a:t>
            </a:r>
            <a:r>
              <a:rPr lang="mr-IN" dirty="0" smtClean="0"/>
              <a:t>–</a:t>
            </a:r>
            <a:r>
              <a:rPr lang="en-US" dirty="0" smtClean="0"/>
              <a:t> professional and now collegiate, sports are dependent upon media money for their survival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029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 of Media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u="sng" dirty="0" smtClean="0"/>
              <a:t>Encoding/Decoding Model</a:t>
            </a:r>
          </a:p>
          <a:p>
            <a:r>
              <a:rPr lang="en-US" dirty="0" smtClean="0"/>
              <a:t>Production, circulation, distribution/consumption, </a:t>
            </a:r>
            <a:r>
              <a:rPr lang="en-US" dirty="0" smtClean="0"/>
              <a:t>reproduction </a:t>
            </a:r>
            <a:endParaRPr lang="en-US" dirty="0" smtClean="0"/>
          </a:p>
          <a:p>
            <a:pPr marL="0" indent="0" algn="ctr">
              <a:buNone/>
            </a:pPr>
            <a:r>
              <a:rPr lang="en-US" b="1" u="sng" dirty="0" smtClean="0"/>
              <a:t>Circuit of Culture Model</a:t>
            </a:r>
          </a:p>
          <a:p>
            <a:pPr marL="457200" indent="-457200">
              <a:buAutoNum type="alphaLcPeriod"/>
            </a:pPr>
            <a:r>
              <a:rPr lang="en-US" dirty="0" smtClean="0"/>
              <a:t>Focus on the production of cultural products</a:t>
            </a:r>
          </a:p>
          <a:p>
            <a:pPr marL="457200" indent="-457200">
              <a:buAutoNum type="alphaLcPeriod"/>
            </a:pPr>
            <a:r>
              <a:rPr lang="en-US" dirty="0" smtClean="0"/>
              <a:t>Focus on the texts that are produced</a:t>
            </a:r>
          </a:p>
          <a:p>
            <a:pPr marL="457200" indent="-457200">
              <a:buAutoNum type="alphaLcPeriod"/>
            </a:pPr>
            <a:r>
              <a:rPr lang="en-US" dirty="0" smtClean="0"/>
              <a:t>Focus on how these texts are read by ordinary people</a:t>
            </a:r>
          </a:p>
          <a:p>
            <a:pPr marL="457200" indent="-457200">
              <a:buAutoNum type="alphaLcPeriod"/>
            </a:pPr>
            <a:r>
              <a:rPr lang="en-US" dirty="0" smtClean="0"/>
              <a:t>Focus on lived cultures and social relations that relate to the uses made of the reading of texts, as being materials that new forms of cultural production can draw upon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93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1409</TotalTime>
  <Words>1470</Words>
  <Application>Microsoft Macintosh PowerPoint</Application>
  <PresentationFormat>On-screen Show (4:3)</PresentationFormat>
  <Paragraphs>151</Paragraphs>
  <Slides>29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Capital</vt:lpstr>
      <vt:lpstr>The Sports Media Complex, Part I</vt:lpstr>
      <vt:lpstr>Cultural Studies &amp; the Sports Media Complex</vt:lpstr>
      <vt:lpstr>Marx Beliefs &amp; Gary Whannel </vt:lpstr>
      <vt:lpstr>Ritual and Ideology </vt:lpstr>
      <vt:lpstr>Compensatory Fulfillment</vt:lpstr>
      <vt:lpstr>The New Direction: Cultural Studies</vt:lpstr>
      <vt:lpstr>Consciousness v. Subjectivity</vt:lpstr>
      <vt:lpstr>Cultural Studies, the Media and Cultural Commodities</vt:lpstr>
      <vt:lpstr>Models of Media Analysis</vt:lpstr>
      <vt:lpstr>Breaking down the Production </vt:lpstr>
      <vt:lpstr>Addition to Direct Sponsorship </vt:lpstr>
      <vt:lpstr>Argument at Hand</vt:lpstr>
      <vt:lpstr>Player Commodity</vt:lpstr>
      <vt:lpstr>Role of the state </vt:lpstr>
      <vt:lpstr>Production: Encoding the Message</vt:lpstr>
      <vt:lpstr>Television Sports Production - Four</vt:lpstr>
      <vt:lpstr>The Texts of Mediated Sport</vt:lpstr>
      <vt:lpstr>Tenets </vt:lpstr>
      <vt:lpstr>Tenets</vt:lpstr>
      <vt:lpstr>Tenets</vt:lpstr>
      <vt:lpstr>Tenets</vt:lpstr>
      <vt:lpstr>Tenets</vt:lpstr>
      <vt:lpstr>The $10 Billion Sports Tab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Robyn Brown</dc:creator>
  <cp:lastModifiedBy>Robyn Brown</cp:lastModifiedBy>
  <cp:revision>33</cp:revision>
  <dcterms:created xsi:type="dcterms:W3CDTF">2018-02-08T15:30:26Z</dcterms:created>
  <dcterms:modified xsi:type="dcterms:W3CDTF">2018-02-12T23:16:50Z</dcterms:modified>
</cp:coreProperties>
</file>