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2" d="100"/>
          <a:sy n="102" d="100"/>
        </p:scale>
        <p:origin x="-1264" y="-11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9653509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Shape 11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0" name="Shape 13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0" name="Shape 14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6" name="Shape 14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2" name="Shape 15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9" name="Shape 15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5" name="Shape 16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1" name="Shape 17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8" name="Shape 1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5" name="Shape 18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2" name="Shape 19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8" name="Shape 19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4" name="Shape 20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2" name="Shape 21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8" name="Shape 21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5" name="Shape 22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4" name="Shape 23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 name="Shape 6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 name="Shape 7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 name="Shape 8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 name="Shape 10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Shape 10"/>
          <p:cNvGrpSpPr/>
          <p:nvPr/>
        </p:nvGrpSpPr>
        <p:grpSpPr>
          <a:xfrm>
            <a:off x="4350279" y="2855377"/>
            <a:ext cx="443589" cy="105632"/>
            <a:chOff x="4137525" y="2915950"/>
            <a:chExt cx="869100" cy="207000"/>
          </a:xfrm>
        </p:grpSpPr>
        <p:sp>
          <p:nvSpPr>
            <p:cNvPr id="11" name="Shape 11"/>
            <p:cNvSpPr/>
            <p:nvPr/>
          </p:nvSpPr>
          <p:spPr>
            <a:xfrm>
              <a:off x="446857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12"/>
            <p:cNvSpPr/>
            <p:nvPr/>
          </p:nvSpPr>
          <p:spPr>
            <a:xfrm>
              <a:off x="47996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13"/>
            <p:cNvSpPr/>
            <p:nvPr/>
          </p:nvSpPr>
          <p:spPr>
            <a:xfrm>
              <a:off x="41375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Shape 14"/>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5" name="Shape 15"/>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6" name="Shape 16"/>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311700" y="1255275"/>
            <a:ext cx="8520600" cy="18906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endParaRPr/>
          </a:p>
        </p:txBody>
      </p:sp>
      <p:sp>
        <p:nvSpPr>
          <p:cNvPr id="51" name="Shape 5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2" name="Shape 5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Shape 5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671250" y="2141250"/>
            <a:ext cx="7852200" cy="8610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Shape 19"/>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Shape 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Shape 23"/>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Shape 26"/>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Shape 2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Shape 2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1" name="Shape 31"/>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Shape 34"/>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5" name="Shape 35"/>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490250" y="526350"/>
            <a:ext cx="6227100" cy="40908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38" name="Shape 3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spcBef>
                <a:spcPts val="0"/>
              </a:spcBef>
              <a:buNone/>
              <a:defRPr>
                <a:solidFill>
                  <a:schemeClr val="lt1"/>
                </a:solidFill>
              </a:defRPr>
            </a:lvl1pPr>
            <a:lvl2pPr lvl="1">
              <a:spcBef>
                <a:spcPts val="0"/>
              </a:spcBef>
              <a:buNone/>
              <a:defRPr>
                <a:solidFill>
                  <a:schemeClr val="lt1"/>
                </a:solidFill>
              </a:defRPr>
            </a:lvl2pPr>
            <a:lvl3pPr lvl="2">
              <a:spcBef>
                <a:spcPts val="0"/>
              </a:spcBef>
              <a:buNone/>
              <a:defRPr>
                <a:solidFill>
                  <a:schemeClr val="lt1"/>
                </a:solidFill>
              </a:defRPr>
            </a:lvl3pPr>
            <a:lvl4pPr lvl="3">
              <a:spcBef>
                <a:spcPts val="0"/>
              </a:spcBef>
              <a:buNone/>
              <a:defRPr>
                <a:solidFill>
                  <a:schemeClr val="lt1"/>
                </a:solidFill>
              </a:defRPr>
            </a:lvl4pPr>
            <a:lvl5pPr lvl="4">
              <a:spcBef>
                <a:spcPts val="0"/>
              </a:spcBef>
              <a:buNone/>
              <a:defRPr>
                <a:solidFill>
                  <a:schemeClr val="lt1"/>
                </a:solidFill>
              </a:defRPr>
            </a:lvl5pPr>
            <a:lvl6pPr lvl="5">
              <a:spcBef>
                <a:spcPts val="0"/>
              </a:spcBef>
              <a:buNone/>
              <a:defRPr>
                <a:solidFill>
                  <a:schemeClr val="lt1"/>
                </a:solidFill>
              </a:defRPr>
            </a:lvl6pPr>
            <a:lvl7pPr lvl="6">
              <a:spcBef>
                <a:spcPts val="0"/>
              </a:spcBef>
              <a:buNone/>
              <a:defRPr>
                <a:solidFill>
                  <a:schemeClr val="lt1"/>
                </a:solidFill>
              </a:defRPr>
            </a:lvl7pPr>
            <a:lvl8pPr lvl="7">
              <a:spcBef>
                <a:spcPts val="0"/>
              </a:spcBef>
              <a:buNone/>
              <a:defRPr>
                <a:solidFill>
                  <a:schemeClr val="lt1"/>
                </a:solidFill>
              </a:defRPr>
            </a:lvl8pPr>
            <a:lvl9pPr lvl="8">
              <a:spcBef>
                <a:spcPts val="0"/>
              </a:spcBef>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Shape 40"/>
          <p:cNvSpPr/>
          <p:nvPr/>
        </p:nvSpPr>
        <p:spPr>
          <a:xfrm>
            <a:off x="457200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41" name="Shape 41"/>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2" name="Shape 42"/>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3" name="Shape 43"/>
          <p:cNvSpPr txBox="1">
            <a:spLocks noGrp="1"/>
          </p:cNvSpPr>
          <p:nvPr>
            <p:ph type="subTitle" idx="1"/>
          </p:nvPr>
        </p:nvSpPr>
        <p:spPr>
          <a:xfrm>
            <a:off x="265500" y="2845201"/>
            <a:ext cx="4045200" cy="13455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44" name="Shape 44"/>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5" name="Shape 45"/>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spcBef>
                <a:spcPts val="0"/>
              </a:spcBef>
              <a:buNone/>
              <a:defRPr>
                <a:solidFill>
                  <a:schemeClr val="lt1"/>
                </a:solidFill>
              </a:defRPr>
            </a:lvl1pPr>
            <a:lvl2pPr lvl="1">
              <a:spcBef>
                <a:spcPts val="0"/>
              </a:spcBef>
              <a:buNone/>
              <a:defRPr>
                <a:solidFill>
                  <a:schemeClr val="lt1"/>
                </a:solidFill>
              </a:defRPr>
            </a:lvl2pPr>
            <a:lvl3pPr lvl="2">
              <a:spcBef>
                <a:spcPts val="0"/>
              </a:spcBef>
              <a:buNone/>
              <a:defRPr>
                <a:solidFill>
                  <a:schemeClr val="lt1"/>
                </a:solidFill>
              </a:defRPr>
            </a:lvl3pPr>
            <a:lvl4pPr lvl="3">
              <a:spcBef>
                <a:spcPts val="0"/>
              </a:spcBef>
              <a:buNone/>
              <a:defRPr>
                <a:solidFill>
                  <a:schemeClr val="lt1"/>
                </a:solidFill>
              </a:defRPr>
            </a:lvl4pPr>
            <a:lvl5pPr lvl="4">
              <a:spcBef>
                <a:spcPts val="0"/>
              </a:spcBef>
              <a:buNone/>
              <a:defRPr>
                <a:solidFill>
                  <a:schemeClr val="lt1"/>
                </a:solidFill>
              </a:defRPr>
            </a:lvl5pPr>
            <a:lvl6pPr lvl="5">
              <a:spcBef>
                <a:spcPts val="0"/>
              </a:spcBef>
              <a:buNone/>
              <a:defRPr>
                <a:solidFill>
                  <a:schemeClr val="lt1"/>
                </a:solidFill>
              </a:defRPr>
            </a:lvl6pPr>
            <a:lvl7pPr lvl="6">
              <a:spcBef>
                <a:spcPts val="0"/>
              </a:spcBef>
              <a:buNone/>
              <a:defRPr>
                <a:solidFill>
                  <a:schemeClr val="lt1"/>
                </a:solidFill>
              </a:defRPr>
            </a:lvl7pPr>
            <a:lvl8pPr lvl="7">
              <a:spcBef>
                <a:spcPts val="0"/>
              </a:spcBef>
              <a:buNone/>
              <a:defRPr>
                <a:solidFill>
                  <a:schemeClr val="lt1"/>
                </a:solidFill>
              </a:defRPr>
            </a:lvl8pPr>
            <a:lvl9pPr lvl="8">
              <a:spcBef>
                <a:spcPts val="0"/>
              </a:spcBef>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Shape 47"/>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a:endParaRPr/>
          </a:p>
        </p:txBody>
      </p:sp>
      <p:sp>
        <p:nvSpPr>
          <p:cNvPr id="48" name="Shape 4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ate">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marL="914400" lvl="1"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marL="1371600" lvl="2"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marL="1828800" lvl="3"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marL="2286000" lvl="4"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marL="2743200" lvl="5"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marL="3200400" lvl="6"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marL="3657600" lvl="7"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marL="4114800" lvl="8" indent="-317500">
              <a:lnSpc>
                <a:spcPct val="115000"/>
              </a:lnSpc>
              <a:spcBef>
                <a:spcPts val="160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9pPr>
          </a:lstStyle>
          <a:p>
            <a:endParaRPr/>
          </a:p>
        </p:txBody>
      </p:sp>
      <p:sp>
        <p:nvSpPr>
          <p:cNvPr id="8" name="Shape 8"/>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lvl="0" algn="r">
              <a:spcBef>
                <a:spcPts val="0"/>
              </a:spcBef>
              <a:buNone/>
              <a:defRPr sz="1000">
                <a:solidFill>
                  <a:schemeClr val="accent3"/>
                </a:solidFill>
                <a:latin typeface="Average"/>
                <a:ea typeface="Average"/>
                <a:cs typeface="Average"/>
                <a:sym typeface="Average"/>
              </a:defRPr>
            </a:lvl1pPr>
            <a:lvl2pPr lvl="1" algn="r">
              <a:spcBef>
                <a:spcPts val="0"/>
              </a:spcBef>
              <a:buNone/>
              <a:defRPr sz="1000">
                <a:solidFill>
                  <a:schemeClr val="accent3"/>
                </a:solidFill>
                <a:latin typeface="Average"/>
                <a:ea typeface="Average"/>
                <a:cs typeface="Average"/>
                <a:sym typeface="Average"/>
              </a:defRPr>
            </a:lvl2pPr>
            <a:lvl3pPr lvl="2" algn="r">
              <a:spcBef>
                <a:spcPts val="0"/>
              </a:spcBef>
              <a:buNone/>
              <a:defRPr sz="1000">
                <a:solidFill>
                  <a:schemeClr val="accent3"/>
                </a:solidFill>
                <a:latin typeface="Average"/>
                <a:ea typeface="Average"/>
                <a:cs typeface="Average"/>
                <a:sym typeface="Average"/>
              </a:defRPr>
            </a:lvl3pPr>
            <a:lvl4pPr lvl="3" algn="r">
              <a:spcBef>
                <a:spcPts val="0"/>
              </a:spcBef>
              <a:buNone/>
              <a:defRPr sz="1000">
                <a:solidFill>
                  <a:schemeClr val="accent3"/>
                </a:solidFill>
                <a:latin typeface="Average"/>
                <a:ea typeface="Average"/>
                <a:cs typeface="Average"/>
                <a:sym typeface="Average"/>
              </a:defRPr>
            </a:lvl4pPr>
            <a:lvl5pPr lvl="4" algn="r">
              <a:spcBef>
                <a:spcPts val="0"/>
              </a:spcBef>
              <a:buNone/>
              <a:defRPr sz="1000">
                <a:solidFill>
                  <a:schemeClr val="accent3"/>
                </a:solidFill>
                <a:latin typeface="Average"/>
                <a:ea typeface="Average"/>
                <a:cs typeface="Average"/>
                <a:sym typeface="Average"/>
              </a:defRPr>
            </a:lvl5pPr>
            <a:lvl6pPr lvl="5" algn="r">
              <a:spcBef>
                <a:spcPts val="0"/>
              </a:spcBef>
              <a:buNone/>
              <a:defRPr sz="1000">
                <a:solidFill>
                  <a:schemeClr val="accent3"/>
                </a:solidFill>
                <a:latin typeface="Average"/>
                <a:ea typeface="Average"/>
                <a:cs typeface="Average"/>
                <a:sym typeface="Average"/>
              </a:defRPr>
            </a:lvl6pPr>
            <a:lvl7pPr lvl="6" algn="r">
              <a:spcBef>
                <a:spcPts val="0"/>
              </a:spcBef>
              <a:buNone/>
              <a:defRPr sz="1000">
                <a:solidFill>
                  <a:schemeClr val="accent3"/>
                </a:solidFill>
                <a:latin typeface="Average"/>
                <a:ea typeface="Average"/>
                <a:cs typeface="Average"/>
                <a:sym typeface="Average"/>
              </a:defRPr>
            </a:lvl7pPr>
            <a:lvl8pPr lvl="7" algn="r">
              <a:spcBef>
                <a:spcPts val="0"/>
              </a:spcBef>
              <a:buNone/>
              <a:defRPr sz="1000">
                <a:solidFill>
                  <a:schemeClr val="accent3"/>
                </a:solidFill>
                <a:latin typeface="Average"/>
                <a:ea typeface="Average"/>
                <a:cs typeface="Average"/>
                <a:sym typeface="Average"/>
              </a:defRPr>
            </a:lvl8pPr>
            <a:lvl9pPr lvl="8" algn="r">
              <a:spcBef>
                <a:spcPts val="0"/>
              </a:spcBef>
              <a:buNone/>
              <a:defRPr sz="1000">
                <a:solidFill>
                  <a:schemeClr val="accent3"/>
                </a:solidFill>
                <a:latin typeface="Average"/>
                <a:ea typeface="Average"/>
                <a:cs typeface="Average"/>
                <a:sym typeface="Average"/>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http://q30tv.com/2016/04/08/frozen-four-riots/" TargetMode="External"/><Relationship Id="rId4" Type="http://schemas.openxmlformats.org/officeDocument/2006/relationships/image" Target="../media/image3.png"/><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jFP5j1Pw7yM" TargetMode="External"/><Relationship Id="rId4" Type="http://schemas.openxmlformats.org/officeDocument/2006/relationships/image" Target="../media/image9.jpg"/><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s://www.youtube.com/watch?v=ftPBJzZdjjY"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4" Type="http://schemas.openxmlformats.org/officeDocument/2006/relationships/image" Target="../media/image14.jpg"/><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hyperlink" Target="http://www.latimes.com/business/hollywood/la-fi-ct-sports-channels-20161128-story.html"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5.png"/><Relationship Id="rId5" Type="http://schemas.openxmlformats.org/officeDocument/2006/relationships/image" Target="../media/image17.png"/><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image" Target="../media/image22.png"/><Relationship Id="rId8" Type="http://schemas.openxmlformats.org/officeDocument/2006/relationships/image" Target="../media/image23.png"/><Relationship Id="rId9" Type="http://schemas.openxmlformats.org/officeDocument/2006/relationships/image" Target="../media/image24.png"/><Relationship Id="rId10" Type="http://schemas.openxmlformats.org/officeDocument/2006/relationships/image" Target="../media/image25.png"/><Relationship Id="rId11" Type="http://schemas.openxmlformats.org/officeDocument/2006/relationships/image" Target="../media/image26.png"/><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www.youtube.com/watch?v=o0Rbzke1-Zk"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The Sports Media Complex </a:t>
            </a:r>
            <a:endParaRPr/>
          </a:p>
          <a:p>
            <a:pPr marL="0" lvl="0" indent="0">
              <a:spcBef>
                <a:spcPts val="0"/>
              </a:spcBef>
              <a:spcAft>
                <a:spcPts val="0"/>
              </a:spcAft>
              <a:buNone/>
            </a:pPr>
            <a:r>
              <a:rPr lang="en"/>
              <a:t>Part II</a:t>
            </a:r>
            <a:endParaRPr/>
          </a:p>
        </p:txBody>
      </p:sp>
      <p:sp>
        <p:nvSpPr>
          <p:cNvPr id="60" name="Shape 60"/>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By Camila Costa and Dan Walker</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5. The Loyalty and Effects Factors</a:t>
            </a:r>
            <a:endParaRPr/>
          </a:p>
        </p:txBody>
      </p:sp>
      <p:sp>
        <p:nvSpPr>
          <p:cNvPr id="119" name="Shape 1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a:t>“Sports are culturally ingrained that they can have direct and powerful media effects, such as civic or even national celebration, that most programming cannot. The connection to such celebration and emotion is highly desired by advertisers and programming outlets.”</a:t>
            </a:r>
            <a:endParaRPr/>
          </a:p>
          <a:p>
            <a:pPr marL="457200" lvl="0" indent="-342900" rtl="0">
              <a:spcBef>
                <a:spcPts val="0"/>
              </a:spcBef>
              <a:spcAft>
                <a:spcPts val="0"/>
              </a:spcAft>
              <a:buSzPts val="1800"/>
              <a:buChar char="●"/>
            </a:pPr>
            <a:r>
              <a:rPr lang="en" u="sng">
                <a:solidFill>
                  <a:schemeClr val="hlink"/>
                </a:solidFill>
                <a:hlinkClick r:id="rId3"/>
              </a:rPr>
              <a:t>Men’s Ice Hockey Frozen Four</a:t>
            </a:r>
            <a:endParaRPr/>
          </a:p>
          <a:p>
            <a:pPr marL="457200" lvl="0" indent="-342900">
              <a:spcBef>
                <a:spcPts val="0"/>
              </a:spcBef>
              <a:spcAft>
                <a:spcPts val="0"/>
              </a:spcAft>
              <a:buSzPts val="1800"/>
              <a:buChar char="●"/>
            </a:pPr>
            <a:r>
              <a:rPr lang="en"/>
              <a:t>Super Bowl - Eagles </a:t>
            </a:r>
            <a:endParaRPr/>
          </a:p>
        </p:txBody>
      </p:sp>
      <p:pic>
        <p:nvPicPr>
          <p:cNvPr id="120" name="Shape 120"/>
          <p:cNvPicPr preferRelativeResize="0"/>
          <p:nvPr/>
        </p:nvPicPr>
        <p:blipFill>
          <a:blip r:embed="rId4">
            <a:alphaModFix/>
          </a:blip>
          <a:stretch>
            <a:fillRect/>
          </a:stretch>
        </p:blipFill>
        <p:spPr>
          <a:xfrm>
            <a:off x="4491000" y="1767375"/>
            <a:ext cx="3477375" cy="34773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6. The Zap-Proof Factor</a:t>
            </a:r>
            <a:endParaRPr/>
          </a:p>
        </p:txBody>
      </p:sp>
      <p:sp>
        <p:nvSpPr>
          <p:cNvPr id="126" name="Shape 126"/>
          <p:cNvSpPr txBox="1">
            <a:spLocks noGrp="1"/>
          </p:cNvSpPr>
          <p:nvPr>
            <p:ph type="body" idx="1"/>
          </p:nvPr>
        </p:nvSpPr>
        <p:spPr>
          <a:xfrm>
            <a:off x="311700" y="1152475"/>
            <a:ext cx="8520600" cy="14496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a:t>“Sports telecasts offer many opportunities for zap-proof advertising.”</a:t>
            </a:r>
            <a:endParaRPr/>
          </a:p>
          <a:p>
            <a:pPr marL="457200" lvl="0" indent="-342900" rtl="0">
              <a:spcBef>
                <a:spcPts val="0"/>
              </a:spcBef>
              <a:spcAft>
                <a:spcPts val="0"/>
              </a:spcAft>
              <a:buSzPts val="1800"/>
              <a:buChar char="●"/>
            </a:pPr>
            <a:r>
              <a:rPr lang="en"/>
              <a:t>Zap-proof = any advertising message integrated with program content </a:t>
            </a:r>
            <a:endParaRPr/>
          </a:p>
          <a:p>
            <a:pPr marL="457200" lvl="0" indent="-342900">
              <a:spcBef>
                <a:spcPts val="0"/>
              </a:spcBef>
              <a:spcAft>
                <a:spcPts val="0"/>
              </a:spcAft>
              <a:buSzPts val="1800"/>
              <a:buChar char="●"/>
            </a:pPr>
            <a:r>
              <a:rPr lang="en"/>
              <a:t>The viewer cannot avoid advertising messages without missing parts of the event</a:t>
            </a:r>
            <a:endParaRPr/>
          </a:p>
        </p:txBody>
      </p:sp>
      <p:pic>
        <p:nvPicPr>
          <p:cNvPr id="127" name="Shape 127"/>
          <p:cNvPicPr preferRelativeResize="0"/>
          <p:nvPr/>
        </p:nvPicPr>
        <p:blipFill>
          <a:blip r:embed="rId3">
            <a:alphaModFix/>
          </a:blip>
          <a:stretch>
            <a:fillRect/>
          </a:stretch>
        </p:blipFill>
        <p:spPr>
          <a:xfrm>
            <a:off x="1919250" y="2265725"/>
            <a:ext cx="5305500" cy="26792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7. The Promotion Factor</a:t>
            </a:r>
            <a:endParaRPr/>
          </a:p>
        </p:txBody>
      </p:sp>
      <p:sp>
        <p:nvSpPr>
          <p:cNvPr id="133" name="Shape 133"/>
          <p:cNvSpPr txBox="1">
            <a:spLocks noGrp="1"/>
          </p:cNvSpPr>
          <p:nvPr>
            <p:ph type="body" idx="1"/>
          </p:nvPr>
        </p:nvSpPr>
        <p:spPr>
          <a:xfrm>
            <a:off x="311700" y="1152475"/>
            <a:ext cx="8520600" cy="20673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a:t>“Sports telecasts are widely regarded as an excellent forum for effective promotion of other television promotions.”</a:t>
            </a:r>
            <a:endParaRPr/>
          </a:p>
          <a:p>
            <a:pPr marL="457200" lvl="0" indent="-342900" rtl="0">
              <a:spcBef>
                <a:spcPts val="0"/>
              </a:spcBef>
              <a:spcAft>
                <a:spcPts val="0"/>
              </a:spcAft>
              <a:buSzPts val="1800"/>
              <a:buChar char="●"/>
            </a:pPr>
            <a:r>
              <a:rPr lang="en"/>
              <a:t>Sports telecasts constantly promote other programs on the channel network</a:t>
            </a:r>
            <a:endParaRPr/>
          </a:p>
          <a:p>
            <a:pPr marL="457200" lvl="0" indent="-342900" rtl="0">
              <a:spcBef>
                <a:spcPts val="0"/>
              </a:spcBef>
              <a:spcAft>
                <a:spcPts val="0"/>
              </a:spcAft>
              <a:buSzPts val="1800"/>
              <a:buChar char="●"/>
            </a:pPr>
            <a:r>
              <a:rPr lang="en"/>
              <a:t>Branding</a:t>
            </a:r>
            <a:endParaRPr/>
          </a:p>
          <a:p>
            <a:pPr marL="457200" lvl="0" indent="-342900" rtl="0">
              <a:spcBef>
                <a:spcPts val="0"/>
              </a:spcBef>
              <a:spcAft>
                <a:spcPts val="0"/>
              </a:spcAft>
              <a:buSzPts val="1800"/>
              <a:buChar char="-"/>
            </a:pPr>
            <a:r>
              <a:rPr lang="en"/>
              <a:t>NBC – “The Network of the Olympics”</a:t>
            </a:r>
            <a:endParaRPr/>
          </a:p>
          <a:p>
            <a:pPr marL="457200" lvl="0" indent="-342900">
              <a:spcBef>
                <a:spcPts val="0"/>
              </a:spcBef>
              <a:spcAft>
                <a:spcPts val="0"/>
              </a:spcAft>
              <a:buSzPts val="1800"/>
              <a:buChar char="-"/>
            </a:pPr>
            <a:r>
              <a:rPr lang="en"/>
              <a:t>Fox – NFL, MLB, NASCAR</a:t>
            </a:r>
            <a:endParaRPr/>
          </a:p>
        </p:txBody>
      </p:sp>
      <p:pic>
        <p:nvPicPr>
          <p:cNvPr id="134" name="Shape 134"/>
          <p:cNvPicPr preferRelativeResize="0"/>
          <p:nvPr/>
        </p:nvPicPr>
        <p:blipFill>
          <a:blip r:embed="rId3">
            <a:alphaModFix/>
          </a:blip>
          <a:stretch>
            <a:fillRect/>
          </a:stretch>
        </p:blipFill>
        <p:spPr>
          <a:xfrm>
            <a:off x="311701" y="3241025"/>
            <a:ext cx="1321500" cy="1740000"/>
          </a:xfrm>
          <a:prstGeom prst="rect">
            <a:avLst/>
          </a:prstGeom>
          <a:noFill/>
          <a:ln>
            <a:noFill/>
          </a:ln>
        </p:spPr>
      </p:pic>
      <p:pic>
        <p:nvPicPr>
          <p:cNvPr id="135" name="Shape 135"/>
          <p:cNvPicPr preferRelativeResize="0"/>
          <p:nvPr/>
        </p:nvPicPr>
        <p:blipFill rotWithShape="1">
          <a:blip r:embed="rId4">
            <a:alphaModFix/>
          </a:blip>
          <a:srcRect b="8725"/>
          <a:stretch/>
        </p:blipFill>
        <p:spPr>
          <a:xfrm>
            <a:off x="1858650" y="3470089"/>
            <a:ext cx="2330949" cy="1281874"/>
          </a:xfrm>
          <a:prstGeom prst="rect">
            <a:avLst/>
          </a:prstGeom>
          <a:noFill/>
          <a:ln>
            <a:noFill/>
          </a:ln>
        </p:spPr>
      </p:pic>
      <p:pic>
        <p:nvPicPr>
          <p:cNvPr id="136" name="Shape 136"/>
          <p:cNvPicPr preferRelativeResize="0"/>
          <p:nvPr/>
        </p:nvPicPr>
        <p:blipFill>
          <a:blip r:embed="rId5">
            <a:alphaModFix/>
          </a:blip>
          <a:stretch>
            <a:fillRect/>
          </a:stretch>
        </p:blipFill>
        <p:spPr>
          <a:xfrm>
            <a:off x="4277424" y="3327875"/>
            <a:ext cx="1991773" cy="1566250"/>
          </a:xfrm>
          <a:prstGeom prst="rect">
            <a:avLst/>
          </a:prstGeom>
          <a:noFill/>
          <a:ln>
            <a:noFill/>
          </a:ln>
        </p:spPr>
      </p:pic>
      <p:pic>
        <p:nvPicPr>
          <p:cNvPr id="137" name="Shape 137"/>
          <p:cNvPicPr preferRelativeResize="0"/>
          <p:nvPr/>
        </p:nvPicPr>
        <p:blipFill>
          <a:blip r:embed="rId6">
            <a:alphaModFix/>
          </a:blip>
          <a:stretch>
            <a:fillRect/>
          </a:stretch>
        </p:blipFill>
        <p:spPr>
          <a:xfrm>
            <a:off x="6440601" y="3456012"/>
            <a:ext cx="2330950" cy="1310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8. The Integration Factor</a:t>
            </a:r>
            <a:endParaRPr/>
          </a:p>
        </p:txBody>
      </p:sp>
      <p:sp>
        <p:nvSpPr>
          <p:cNvPr id="143" name="Shape 14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a:t>“The long-term marriage of television and sports is so well established that the industries are increasingly integrated in effect or in fact. Vertical integration is a key desire and strategy of the major media firms.”</a:t>
            </a:r>
            <a:endParaRPr/>
          </a:p>
          <a:p>
            <a:pPr marL="457200" lvl="0" indent="-342900" rtl="0">
              <a:spcBef>
                <a:spcPts val="0"/>
              </a:spcBef>
              <a:spcAft>
                <a:spcPts val="0"/>
              </a:spcAft>
              <a:buSzPts val="1800"/>
              <a:buChar char="●"/>
            </a:pPr>
            <a:r>
              <a:rPr lang="en"/>
              <a:t>Sports leagues now refer to themselves as being in the media business via their partnerships and their own Websites, publications and even TV channels</a:t>
            </a:r>
            <a:endParaRPr/>
          </a:p>
          <a:p>
            <a:pPr marL="457200" lvl="0" indent="-342900">
              <a:spcBef>
                <a:spcPts val="0"/>
              </a:spcBef>
              <a:spcAft>
                <a:spcPts val="0"/>
              </a:spcAft>
              <a:buSzPts val="1800"/>
              <a:buChar char="●"/>
            </a:pPr>
            <a:r>
              <a:rPr lang="en"/>
              <a:t>Vertical integration of media and sports guarantees programming with no costs outside the external exchange of rights fees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Conclusions</a:t>
            </a:r>
            <a:endParaRPr/>
          </a:p>
        </p:txBody>
      </p:sp>
      <p:sp>
        <p:nvSpPr>
          <p:cNvPr id="149" name="Shape 14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a:t>New forms of value-added coverage have been developed and implemented to make the sports business-media-outlet-consumer connection stronger</a:t>
            </a:r>
            <a:endParaRPr/>
          </a:p>
          <a:p>
            <a:pPr marL="457200" lvl="0" indent="-342900" rtl="0">
              <a:spcBef>
                <a:spcPts val="0"/>
              </a:spcBef>
              <a:spcAft>
                <a:spcPts val="0"/>
              </a:spcAft>
              <a:buSzPts val="1800"/>
              <a:buChar char="●"/>
            </a:pPr>
            <a:r>
              <a:rPr lang="en"/>
              <a:t>The consumer expects to have whatever content he or she wants whenever and wherever</a:t>
            </a:r>
            <a:endParaRPr/>
          </a:p>
          <a:p>
            <a:pPr marL="457200" lvl="0" indent="-342900">
              <a:spcBef>
                <a:spcPts val="0"/>
              </a:spcBef>
              <a:spcAft>
                <a:spcPts val="0"/>
              </a:spcAft>
              <a:buSzPts val="1800"/>
              <a:buChar char="●"/>
            </a:pPr>
            <a:r>
              <a:rPr lang="en"/>
              <a:t>A consistent, loyal and lucrative audience less able to avoid advertising and promotional messages and tied into an emerging global popular cultural and consumer mainstream is one of enormous value to the media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311700" y="445025"/>
            <a:ext cx="8520600" cy="1074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The Rhetoric of Winning and Losing The American Dream and America's Team</a:t>
            </a:r>
            <a:endParaRPr/>
          </a:p>
        </p:txBody>
      </p:sp>
      <p:sp>
        <p:nvSpPr>
          <p:cNvPr id="155" name="Shape 155"/>
          <p:cNvSpPr txBox="1">
            <a:spLocks noGrp="1"/>
          </p:cNvSpPr>
          <p:nvPr>
            <p:ph type="body" idx="1"/>
          </p:nvPr>
        </p:nvSpPr>
        <p:spPr>
          <a:xfrm>
            <a:off x="311700" y="1519625"/>
            <a:ext cx="8520600" cy="30492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a:t>“Sport seems to be an ideal vehicle for understanding the pursuit of the American Dream, because achievement and success are so openly and explicitly emphasised in sport.” -Former President Richard Nixon, 1984</a:t>
            </a:r>
            <a:endParaRPr/>
          </a:p>
          <a:p>
            <a:pPr marL="0" lvl="0" indent="0" rtl="0">
              <a:lnSpc>
                <a:spcPct val="100000"/>
              </a:lnSpc>
              <a:spcBef>
                <a:spcPts val="0"/>
              </a:spcBef>
              <a:spcAft>
                <a:spcPts val="0"/>
              </a:spcAft>
              <a:buNone/>
            </a:pPr>
            <a:endParaRPr/>
          </a:p>
          <a:p>
            <a:pPr marL="457200" lvl="0" indent="-342900" rtl="0">
              <a:lnSpc>
                <a:spcPct val="100000"/>
              </a:lnSpc>
              <a:spcBef>
                <a:spcPts val="0"/>
              </a:spcBef>
              <a:spcAft>
                <a:spcPts val="0"/>
              </a:spcAft>
              <a:buSzPts val="1800"/>
              <a:buChar char="●"/>
            </a:pPr>
            <a:r>
              <a:rPr lang="en"/>
              <a:t>“Winning is second only to breathing” -George </a:t>
            </a:r>
            <a:endParaRPr/>
          </a:p>
          <a:p>
            <a:pPr marL="0" lvl="0" indent="457200" rtl="0">
              <a:lnSpc>
                <a:spcPct val="100000"/>
              </a:lnSpc>
              <a:spcBef>
                <a:spcPts val="0"/>
              </a:spcBef>
              <a:spcAft>
                <a:spcPts val="0"/>
              </a:spcAft>
              <a:buNone/>
            </a:pPr>
            <a:r>
              <a:rPr lang="en"/>
              <a:t>Steinbrenner, 1984</a:t>
            </a:r>
            <a:endParaRPr/>
          </a:p>
          <a:p>
            <a:pPr marL="0" lvl="0" indent="0" rtl="0">
              <a:lnSpc>
                <a:spcPct val="100000"/>
              </a:lnSpc>
              <a:spcBef>
                <a:spcPts val="0"/>
              </a:spcBef>
              <a:spcAft>
                <a:spcPts val="0"/>
              </a:spcAft>
              <a:buNone/>
            </a:pPr>
            <a:endParaRPr/>
          </a:p>
          <a:p>
            <a:pPr marL="457200" lvl="0" indent="-342900" rtl="0">
              <a:lnSpc>
                <a:spcPct val="100000"/>
              </a:lnSpc>
              <a:spcBef>
                <a:spcPts val="0"/>
              </a:spcBef>
              <a:spcAft>
                <a:spcPts val="0"/>
              </a:spcAft>
              <a:buSzPts val="1800"/>
              <a:buChar char="●"/>
            </a:pPr>
            <a:r>
              <a:rPr lang="en"/>
              <a:t>“Every time you win, you’re reborn; When you </a:t>
            </a:r>
            <a:endParaRPr/>
          </a:p>
          <a:p>
            <a:pPr marL="0" lvl="0" indent="457200" rtl="0">
              <a:lnSpc>
                <a:spcPct val="100000"/>
              </a:lnSpc>
              <a:spcBef>
                <a:spcPts val="0"/>
              </a:spcBef>
              <a:spcAft>
                <a:spcPts val="0"/>
              </a:spcAft>
              <a:buNone/>
            </a:pPr>
            <a:r>
              <a:rPr lang="en"/>
              <a:t>lose, you die a little.” -George Allen, 1976</a:t>
            </a:r>
            <a:endParaRPr/>
          </a:p>
          <a:p>
            <a:pPr marL="0" lvl="0" indent="457200" rtl="0">
              <a:lnSpc>
                <a:spcPct val="100000"/>
              </a:lnSpc>
              <a:spcBef>
                <a:spcPts val="0"/>
              </a:spcBef>
              <a:spcAft>
                <a:spcPts val="0"/>
              </a:spcAft>
              <a:buNone/>
            </a:pPr>
            <a:endParaRPr/>
          </a:p>
          <a:p>
            <a:pPr marL="0" lvl="0" indent="457200" rtl="0">
              <a:lnSpc>
                <a:spcPct val="100000"/>
              </a:lnSpc>
              <a:spcBef>
                <a:spcPts val="0"/>
              </a:spcBef>
              <a:spcAft>
                <a:spcPts val="0"/>
              </a:spcAft>
              <a:buNone/>
            </a:pPr>
            <a:r>
              <a:rPr lang="en" u="sng">
                <a:solidFill>
                  <a:schemeClr val="hlink"/>
                </a:solidFill>
                <a:hlinkClick r:id="rId3"/>
              </a:rPr>
              <a:t>https://www.youtube.com/watch?v=jFP5j1Pw7yM</a:t>
            </a:r>
            <a:endParaRPr/>
          </a:p>
        </p:txBody>
      </p:sp>
      <p:pic>
        <p:nvPicPr>
          <p:cNvPr id="156" name="Shape 156" descr="Image result for crying fans sports"/>
          <p:cNvPicPr preferRelativeResize="0"/>
          <p:nvPr/>
        </p:nvPicPr>
        <p:blipFill>
          <a:blip r:embed="rId4">
            <a:alphaModFix/>
          </a:blip>
          <a:stretch>
            <a:fillRect/>
          </a:stretch>
        </p:blipFill>
        <p:spPr>
          <a:xfrm>
            <a:off x="5961826" y="2645425"/>
            <a:ext cx="2870474" cy="20792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America’s Dream: The Ideology of Success</a:t>
            </a:r>
            <a:endParaRPr/>
          </a:p>
        </p:txBody>
      </p:sp>
      <p:sp>
        <p:nvSpPr>
          <p:cNvPr id="162" name="Shape 16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rtl="0">
              <a:lnSpc>
                <a:spcPct val="100000"/>
              </a:lnSpc>
              <a:spcBef>
                <a:spcPts val="0"/>
              </a:spcBef>
              <a:spcAft>
                <a:spcPts val="0"/>
              </a:spcAft>
              <a:buSzPts val="1800"/>
              <a:buChar char="●"/>
            </a:pPr>
            <a:r>
              <a:rPr lang="en"/>
              <a:t>At the center of the American value system is the value of success. There are two distinct and opposing formulations of the value of success:</a:t>
            </a:r>
            <a:endParaRPr/>
          </a:p>
          <a:p>
            <a:pPr marL="914400" lvl="1" indent="-342900" rtl="0">
              <a:lnSpc>
                <a:spcPct val="100000"/>
              </a:lnSpc>
              <a:spcBef>
                <a:spcPts val="0"/>
              </a:spcBef>
              <a:spcAft>
                <a:spcPts val="0"/>
              </a:spcAft>
              <a:buSzPts val="1800"/>
              <a:buChar char="○"/>
            </a:pPr>
            <a:r>
              <a:rPr lang="en" sz="1800"/>
              <a:t>Success as Product: Competitive Achievement</a:t>
            </a:r>
            <a:endParaRPr sz="1800"/>
          </a:p>
          <a:p>
            <a:pPr marL="1371600" lvl="2" indent="-342900" rtl="0">
              <a:lnSpc>
                <a:spcPct val="100000"/>
              </a:lnSpc>
              <a:spcBef>
                <a:spcPts val="0"/>
              </a:spcBef>
              <a:spcAft>
                <a:spcPts val="0"/>
              </a:spcAft>
              <a:buSzPts val="1800"/>
              <a:buChar char="■"/>
            </a:pPr>
            <a:r>
              <a:rPr lang="en" sz="1800"/>
              <a:t>From this view, success is the end result of competitive achievement and is measured by indexes of personal merits. </a:t>
            </a:r>
            <a:endParaRPr sz="1800"/>
          </a:p>
          <a:p>
            <a:pPr marL="1371600" lvl="2" indent="-342900" rtl="0">
              <a:lnSpc>
                <a:spcPct val="100000"/>
              </a:lnSpc>
              <a:spcBef>
                <a:spcPts val="0"/>
              </a:spcBef>
              <a:spcAft>
                <a:spcPts val="0"/>
              </a:spcAft>
              <a:buSzPts val="1800"/>
              <a:buChar char="■"/>
            </a:pPr>
            <a:r>
              <a:rPr lang="en" sz="1800"/>
              <a:t>This form of success is exemplified by individuals and organizations whose energy, inventiveness, and initiative result in benefits for themselves and for others.  </a:t>
            </a:r>
            <a:endParaRPr sz="1800"/>
          </a:p>
          <a:p>
            <a:pPr marL="914400" lvl="1" indent="-342900" rtl="0">
              <a:lnSpc>
                <a:spcPct val="100000"/>
              </a:lnSpc>
              <a:spcBef>
                <a:spcPts val="0"/>
              </a:spcBef>
              <a:spcAft>
                <a:spcPts val="0"/>
              </a:spcAft>
              <a:buSzPts val="1800"/>
              <a:buChar char="○"/>
            </a:pPr>
            <a:r>
              <a:rPr lang="en" sz="1800"/>
              <a:t>Success as Process: Self-Actualization</a:t>
            </a:r>
            <a:endParaRPr sz="1800"/>
          </a:p>
          <a:p>
            <a:pPr marL="1371600" lvl="2" indent="-342900" rtl="0">
              <a:lnSpc>
                <a:spcPct val="100000"/>
              </a:lnSpc>
              <a:spcBef>
                <a:spcPts val="0"/>
              </a:spcBef>
              <a:spcAft>
                <a:spcPts val="0"/>
              </a:spcAft>
              <a:buSzPts val="1800"/>
              <a:buChar char="■"/>
            </a:pPr>
            <a:r>
              <a:rPr lang="en" sz="1800"/>
              <a:t>This vision casts success as a process of self actualization in which one develops and utilizes physical, intellectual, and creative talents to become the best that one may be. </a:t>
            </a:r>
            <a:endParaRPr sz="1800"/>
          </a:p>
          <a:p>
            <a:pPr marL="0" lvl="0" indent="0">
              <a:lnSpc>
                <a:spcPct val="100000"/>
              </a:lnSpc>
              <a:spcBef>
                <a:spcPts val="0"/>
              </a:spcBef>
              <a:spcAft>
                <a:spcPts val="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311700" y="332973"/>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2500" dirty="0"/>
              <a:t>America’s Dream: The Ideology of Success (Continued…)</a:t>
            </a:r>
            <a:endParaRPr sz="2500" dirty="0"/>
          </a:p>
        </p:txBody>
      </p:sp>
      <p:sp>
        <p:nvSpPr>
          <p:cNvPr id="168" name="Shape 168"/>
          <p:cNvSpPr txBox="1">
            <a:spLocks noGrp="1"/>
          </p:cNvSpPr>
          <p:nvPr>
            <p:ph type="body" idx="1"/>
          </p:nvPr>
        </p:nvSpPr>
        <p:spPr>
          <a:xfrm>
            <a:off x="311700" y="1230400"/>
            <a:ext cx="8520600" cy="3416400"/>
          </a:xfrm>
          <a:prstGeom prst="rect">
            <a:avLst/>
          </a:prstGeom>
        </p:spPr>
        <p:txBody>
          <a:bodyPr spcFirstLastPara="1" wrap="square" lIns="91425" tIns="91425" rIns="91425" bIns="91425" anchor="t" anchorCtr="0">
            <a:noAutofit/>
          </a:bodyPr>
          <a:lstStyle/>
          <a:p>
            <a:pPr marL="457200" lvl="0" indent="-342900" rtl="0">
              <a:lnSpc>
                <a:spcPct val="100000"/>
              </a:lnSpc>
              <a:spcBef>
                <a:spcPts val="0"/>
              </a:spcBef>
              <a:spcAft>
                <a:spcPts val="0"/>
              </a:spcAft>
              <a:buSzPts val="1800"/>
              <a:buChar char="●"/>
            </a:pPr>
            <a:r>
              <a:rPr lang="en" sz="1800"/>
              <a:t>Success as Product: Competitive Achievement</a:t>
            </a:r>
            <a:r>
              <a:rPr lang="en"/>
              <a:t> vs. Success as Process: Self-Actualization</a:t>
            </a:r>
            <a:endParaRPr/>
          </a:p>
          <a:p>
            <a:pPr marL="0" lvl="0" indent="0" rtl="0">
              <a:lnSpc>
                <a:spcPct val="100000"/>
              </a:lnSpc>
              <a:spcBef>
                <a:spcPts val="0"/>
              </a:spcBef>
              <a:spcAft>
                <a:spcPts val="0"/>
              </a:spcAft>
              <a:buNone/>
            </a:pPr>
            <a:endParaRPr sz="1200"/>
          </a:p>
          <a:p>
            <a:pPr marL="914400" lvl="1" indent="-342900" rtl="0">
              <a:lnSpc>
                <a:spcPct val="100000"/>
              </a:lnSpc>
              <a:spcBef>
                <a:spcPts val="0"/>
              </a:spcBef>
              <a:spcAft>
                <a:spcPts val="0"/>
              </a:spcAft>
              <a:buSzPts val="1800"/>
              <a:buChar char="○"/>
            </a:pPr>
            <a:r>
              <a:rPr lang="en" sz="1800"/>
              <a:t>Both are used in sports writing</a:t>
            </a:r>
            <a:endParaRPr sz="1800"/>
          </a:p>
          <a:p>
            <a:pPr marL="914400" lvl="1" indent="-342900" rtl="0">
              <a:lnSpc>
                <a:spcPct val="100000"/>
              </a:lnSpc>
              <a:spcBef>
                <a:spcPts val="0"/>
              </a:spcBef>
              <a:spcAft>
                <a:spcPts val="0"/>
              </a:spcAft>
              <a:buSzPts val="1800"/>
              <a:buChar char="○"/>
            </a:pPr>
            <a:r>
              <a:rPr lang="en" sz="1800"/>
              <a:t>The dominant version has been success as the product of competitive achievement. </a:t>
            </a:r>
            <a:endParaRPr sz="1800"/>
          </a:p>
          <a:p>
            <a:pPr marL="1371600" lvl="2" indent="-342900" rtl="0">
              <a:lnSpc>
                <a:spcPct val="100000"/>
              </a:lnSpc>
              <a:spcBef>
                <a:spcPts val="0"/>
              </a:spcBef>
              <a:spcAft>
                <a:spcPts val="0"/>
              </a:spcAft>
              <a:buSzPts val="1800"/>
              <a:buChar char="■"/>
            </a:pPr>
            <a:r>
              <a:rPr lang="en" sz="1800"/>
              <a:t>The focus shifts from “how you play the game” to the “bottom line” of wins and losses.</a:t>
            </a:r>
            <a:endParaRPr sz="1800"/>
          </a:p>
          <a:p>
            <a:pPr marL="1371600" lvl="2" indent="-342900" rtl="0">
              <a:lnSpc>
                <a:spcPct val="100000"/>
              </a:lnSpc>
              <a:spcBef>
                <a:spcPts val="0"/>
              </a:spcBef>
              <a:spcAft>
                <a:spcPts val="0"/>
              </a:spcAft>
              <a:buSzPts val="1800"/>
              <a:buChar char="■"/>
            </a:pPr>
            <a:r>
              <a:rPr lang="en" sz="1800" u="sng">
                <a:solidFill>
                  <a:schemeClr val="hlink"/>
                </a:solidFill>
                <a:hlinkClick r:id="rId3"/>
              </a:rPr>
              <a:t>https://www.youtube.com/watch?v=ftPBJzZdjjY</a:t>
            </a:r>
            <a:endParaRPr sz="1800"/>
          </a:p>
          <a:p>
            <a:pPr marL="0" lvl="0" indent="0" rtl="0">
              <a:lnSpc>
                <a:spcPct val="100000"/>
              </a:lnSpc>
              <a:spcBef>
                <a:spcPts val="0"/>
              </a:spcBef>
              <a:spcAft>
                <a:spcPts val="0"/>
              </a:spcAft>
              <a:buNone/>
            </a:pPr>
            <a:endParaRPr sz="1200"/>
          </a:p>
          <a:p>
            <a:pPr marL="914400" lvl="1" indent="-342900" rtl="0">
              <a:lnSpc>
                <a:spcPct val="100000"/>
              </a:lnSpc>
              <a:spcBef>
                <a:spcPts val="0"/>
              </a:spcBef>
              <a:spcAft>
                <a:spcPts val="0"/>
              </a:spcAft>
              <a:buSzPts val="1800"/>
              <a:buChar char="○"/>
            </a:pPr>
            <a:r>
              <a:rPr lang="en" sz="1800"/>
              <a:t>“Sport is primarily an intrinsically rewarding form of behavior that involves satisfaction from performing within a structure of rules.”</a:t>
            </a:r>
            <a:endParaRPr sz="18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a:spLocks noGrp="1"/>
          </p:cNvSpPr>
          <p:nvPr>
            <p:ph type="title"/>
          </p:nvPr>
        </p:nvSpPr>
        <p:spPr>
          <a:xfrm>
            <a:off x="311700" y="445025"/>
            <a:ext cx="8520600" cy="1009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America’s Team: Where Mamas Hope Their Babies Grow Up to Be Cowboys</a:t>
            </a:r>
            <a:endParaRPr/>
          </a:p>
        </p:txBody>
      </p:sp>
      <p:sp>
        <p:nvSpPr>
          <p:cNvPr id="174" name="Shape 174"/>
          <p:cNvSpPr txBox="1">
            <a:spLocks noGrp="1"/>
          </p:cNvSpPr>
          <p:nvPr>
            <p:ph type="body" idx="1"/>
          </p:nvPr>
        </p:nvSpPr>
        <p:spPr>
          <a:xfrm>
            <a:off x="311700" y="1363900"/>
            <a:ext cx="8520600" cy="31143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a:t>When President John F. Kennedy was assassinated in 1963 in Dallas by a drifter from out of state, many people blamed Dallas for this tragedy and labeled the city as violent.</a:t>
            </a:r>
            <a:endParaRPr/>
          </a:p>
          <a:p>
            <a:pPr marL="457200" lvl="0" indent="-342900" rtl="0">
              <a:spcBef>
                <a:spcPts val="0"/>
              </a:spcBef>
              <a:spcAft>
                <a:spcPts val="0"/>
              </a:spcAft>
              <a:buSzPts val="1800"/>
              <a:buChar char="●"/>
            </a:pPr>
            <a:r>
              <a:rPr lang="en"/>
              <a:t>Football helped erase the stigma of the tragedy. Not just football, however: winning football. </a:t>
            </a:r>
            <a:endParaRPr/>
          </a:p>
          <a:p>
            <a:pPr marL="457200" lvl="0" indent="-342900" rtl="0">
              <a:spcBef>
                <a:spcPts val="0"/>
              </a:spcBef>
              <a:spcAft>
                <a:spcPts val="0"/>
              </a:spcAft>
              <a:buSzPts val="1800"/>
              <a:buChar char="●"/>
            </a:pPr>
            <a:r>
              <a:rPr lang="en"/>
              <a:t>“The Cowboys are more than a professional team, they are a social institution”</a:t>
            </a:r>
            <a:endParaRPr/>
          </a:p>
          <a:p>
            <a:pPr marL="457200" lvl="0" indent="-342900" rtl="0">
              <a:spcBef>
                <a:spcPts val="0"/>
              </a:spcBef>
              <a:spcAft>
                <a:spcPts val="0"/>
              </a:spcAft>
              <a:buSzPts val="1800"/>
              <a:buChar char="●"/>
            </a:pPr>
            <a:r>
              <a:rPr lang="en"/>
              <a:t>From 1960 to 1988, the Cowboys become one of the </a:t>
            </a:r>
            <a:endParaRPr/>
          </a:p>
          <a:p>
            <a:pPr marL="0" lvl="0" indent="457200" rtl="0">
              <a:spcBef>
                <a:spcPts val="0"/>
              </a:spcBef>
              <a:spcAft>
                <a:spcPts val="0"/>
              </a:spcAft>
              <a:buNone/>
            </a:pPr>
            <a:r>
              <a:rPr lang="en"/>
              <a:t>most successful franchises in football history. </a:t>
            </a:r>
            <a:endParaRPr/>
          </a:p>
          <a:p>
            <a:pPr marL="0" lvl="0" indent="0" rtl="0">
              <a:lnSpc>
                <a:spcPct val="100000"/>
              </a:lnSpc>
              <a:spcBef>
                <a:spcPts val="0"/>
              </a:spcBef>
              <a:spcAft>
                <a:spcPts val="0"/>
              </a:spcAft>
              <a:buNone/>
            </a:pPr>
            <a:endParaRPr sz="1200"/>
          </a:p>
          <a:p>
            <a:pPr marL="457200" lvl="0" indent="-342900" rtl="0">
              <a:spcBef>
                <a:spcPts val="0"/>
              </a:spcBef>
              <a:spcAft>
                <a:spcPts val="0"/>
              </a:spcAft>
              <a:buSzPts val="1800"/>
              <a:buChar char="●"/>
            </a:pPr>
            <a:r>
              <a:rPr lang="en"/>
              <a:t>Five phases of the Cowboy’s success and failure over </a:t>
            </a:r>
            <a:endParaRPr/>
          </a:p>
          <a:p>
            <a:pPr marL="0" lvl="0" indent="457200">
              <a:lnSpc>
                <a:spcPct val="100000"/>
              </a:lnSpc>
              <a:spcBef>
                <a:spcPts val="0"/>
              </a:spcBef>
              <a:spcAft>
                <a:spcPts val="0"/>
              </a:spcAft>
              <a:buNone/>
            </a:pPr>
            <a:r>
              <a:rPr lang="en"/>
              <a:t>this 28 year period....</a:t>
            </a:r>
            <a:endParaRPr/>
          </a:p>
          <a:p>
            <a:pPr marL="0" lvl="0" indent="0">
              <a:spcBef>
                <a:spcPts val="0"/>
              </a:spcBef>
              <a:spcAft>
                <a:spcPts val="1600"/>
              </a:spcAft>
              <a:buNone/>
            </a:pPr>
            <a:endParaRPr/>
          </a:p>
        </p:txBody>
      </p:sp>
      <p:pic>
        <p:nvPicPr>
          <p:cNvPr id="175" name="Shape 175" descr="Image result for cowboys logo"/>
          <p:cNvPicPr preferRelativeResize="0"/>
          <p:nvPr/>
        </p:nvPicPr>
        <p:blipFill>
          <a:blip r:embed="rId3">
            <a:alphaModFix/>
          </a:blip>
          <a:stretch>
            <a:fillRect/>
          </a:stretch>
        </p:blipFill>
        <p:spPr>
          <a:xfrm>
            <a:off x="6446772" y="3331000"/>
            <a:ext cx="1985626" cy="181250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Phase 1: “Beaten But Not Cowed”</a:t>
            </a:r>
            <a:endParaRPr/>
          </a:p>
        </p:txBody>
      </p:sp>
      <p:sp>
        <p:nvSpPr>
          <p:cNvPr id="181" name="Shape 18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rtl="0">
              <a:lnSpc>
                <a:spcPct val="100000"/>
              </a:lnSpc>
              <a:spcBef>
                <a:spcPts val="0"/>
              </a:spcBef>
              <a:spcAft>
                <a:spcPts val="0"/>
              </a:spcAft>
              <a:buSzPts val="1800"/>
              <a:buChar char="●"/>
            </a:pPr>
            <a:r>
              <a:rPr lang="en" dirty="0"/>
              <a:t>The Cowboys were introduced to the league in 1960 and </a:t>
            </a:r>
            <a:endParaRPr lang="en-US" dirty="0" smtClean="0"/>
          </a:p>
          <a:p>
            <a:pPr marL="114300" lvl="0" indent="0" rtl="0">
              <a:lnSpc>
                <a:spcPct val="100000"/>
              </a:lnSpc>
              <a:spcBef>
                <a:spcPts val="0"/>
              </a:spcBef>
              <a:spcAft>
                <a:spcPts val="0"/>
              </a:spcAft>
              <a:buSzPts val="1800"/>
              <a:buNone/>
            </a:pPr>
            <a:r>
              <a:rPr lang="en-US" dirty="0" smtClean="0"/>
              <a:t>     t</a:t>
            </a:r>
            <a:r>
              <a:rPr lang="en" dirty="0" smtClean="0"/>
              <a:t>he team </a:t>
            </a:r>
            <a:r>
              <a:rPr lang="en" dirty="0"/>
              <a:t>suffered five straight losing seasons (1960-1964).</a:t>
            </a:r>
            <a:endParaRPr dirty="0"/>
          </a:p>
          <a:p>
            <a:pPr marL="457200" lvl="0" indent="-342900" rtl="0">
              <a:lnSpc>
                <a:spcPct val="100000"/>
              </a:lnSpc>
              <a:spcBef>
                <a:spcPts val="0"/>
              </a:spcBef>
              <a:spcAft>
                <a:spcPts val="0"/>
              </a:spcAft>
              <a:buSzPts val="1800"/>
              <a:buChar char="●"/>
            </a:pPr>
            <a:r>
              <a:rPr lang="en" dirty="0"/>
              <a:t>“In the early years, the Cowboys’ mere survival was </a:t>
            </a:r>
            <a:endParaRPr dirty="0"/>
          </a:p>
          <a:p>
            <a:pPr marL="0" lvl="0" indent="457200" rtl="0">
              <a:lnSpc>
                <a:spcPct val="115000"/>
              </a:lnSpc>
              <a:spcBef>
                <a:spcPts val="0"/>
              </a:spcBef>
              <a:spcAft>
                <a:spcPts val="0"/>
              </a:spcAft>
              <a:buNone/>
            </a:pPr>
            <a:r>
              <a:rPr lang="en" dirty="0"/>
              <a:t>interpreted as success by sportswriters”</a:t>
            </a:r>
            <a:endParaRPr dirty="0"/>
          </a:p>
          <a:p>
            <a:pPr marL="457200" lvl="0" indent="-342900" rtl="0">
              <a:spcBef>
                <a:spcPts val="0"/>
              </a:spcBef>
              <a:spcAft>
                <a:spcPts val="0"/>
              </a:spcAft>
              <a:buSzPts val="1800"/>
              <a:buChar char="●"/>
            </a:pPr>
            <a:r>
              <a:rPr lang="en" dirty="0"/>
              <a:t>Sportswriters affirmed the sense of success as product by recasting losing seasons as qualified successes.</a:t>
            </a:r>
            <a:endParaRPr dirty="0"/>
          </a:p>
          <a:p>
            <a:pPr marL="457200" lvl="0" indent="-342900" rtl="0">
              <a:spcBef>
                <a:spcPts val="0"/>
              </a:spcBef>
              <a:spcAft>
                <a:spcPts val="0"/>
              </a:spcAft>
              <a:buSzPts val="1800"/>
              <a:buChar char="●"/>
            </a:pPr>
            <a:r>
              <a:rPr lang="en" dirty="0"/>
              <a:t>The sense of success as process dominated how writers reported the Dallas Cowboys. </a:t>
            </a:r>
            <a:endParaRPr dirty="0"/>
          </a:p>
          <a:p>
            <a:pPr marL="914400" lvl="1" indent="-342900">
              <a:spcBef>
                <a:spcPts val="0"/>
              </a:spcBef>
              <a:spcAft>
                <a:spcPts val="0"/>
              </a:spcAft>
              <a:buSzPts val="1800"/>
              <a:buChar char="○"/>
            </a:pPr>
            <a:r>
              <a:rPr lang="en" sz="1800" dirty="0"/>
              <a:t>Even though reporters were willing to give this “newborn” team some time to develop a winning team, the product of success was expected in the near future.</a:t>
            </a:r>
            <a:endParaRPr sz="1800" dirty="0"/>
          </a:p>
        </p:txBody>
      </p:sp>
      <p:pic>
        <p:nvPicPr>
          <p:cNvPr id="182" name="Shape 182" descr="Image result for 1960 cowboys"/>
          <p:cNvPicPr preferRelativeResize="0"/>
          <p:nvPr/>
        </p:nvPicPr>
        <p:blipFill>
          <a:blip r:embed="rId3">
            <a:alphaModFix/>
          </a:blip>
          <a:stretch>
            <a:fillRect/>
          </a:stretch>
        </p:blipFill>
        <p:spPr>
          <a:xfrm>
            <a:off x="6941675" y="277400"/>
            <a:ext cx="1890625" cy="19235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Sports Media: A Modern Institution</a:t>
            </a:r>
            <a:endParaRPr/>
          </a:p>
        </p:txBody>
      </p:sp>
      <p:sp>
        <p:nvSpPr>
          <p:cNvPr id="66" name="Shape 6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a:t>Sports broadcast (baseball and boxing) were used to market television sets in the 1950s</a:t>
            </a:r>
            <a:endParaRPr/>
          </a:p>
          <a:p>
            <a:pPr marL="457200" lvl="0" indent="-342900" rtl="0">
              <a:spcBef>
                <a:spcPts val="0"/>
              </a:spcBef>
              <a:spcAft>
                <a:spcPts val="0"/>
              </a:spcAft>
              <a:buSzPts val="1800"/>
              <a:buChar char="●"/>
            </a:pPr>
            <a:r>
              <a:rPr lang="en"/>
              <a:t>Today, they are a major selling point for HDTV receivers</a:t>
            </a:r>
            <a:endParaRPr/>
          </a:p>
          <a:p>
            <a:pPr marL="457200" lvl="0" indent="-342900" rtl="0">
              <a:spcBef>
                <a:spcPts val="0"/>
              </a:spcBef>
              <a:spcAft>
                <a:spcPts val="0"/>
              </a:spcAft>
              <a:buSzPts val="1800"/>
              <a:buChar char="●"/>
            </a:pPr>
            <a:r>
              <a:rPr lang="en"/>
              <a:t>All-sports media vs. news of the day</a:t>
            </a:r>
            <a:endParaRPr/>
          </a:p>
          <a:p>
            <a:pPr marL="457200" lvl="0" indent="-342900" rtl="0">
              <a:spcBef>
                <a:spcPts val="0"/>
              </a:spcBef>
              <a:spcAft>
                <a:spcPts val="0"/>
              </a:spcAft>
              <a:buSzPts val="1800"/>
              <a:buChar char="●"/>
            </a:pPr>
            <a:r>
              <a:rPr lang="en"/>
              <a:t>Sports and media – different institution?</a:t>
            </a:r>
            <a:endParaRPr/>
          </a:p>
          <a:p>
            <a:pPr marL="457200" lvl="0" indent="-342900" rtl="0">
              <a:spcBef>
                <a:spcPts val="0"/>
              </a:spcBef>
              <a:spcAft>
                <a:spcPts val="0"/>
              </a:spcAft>
              <a:buSzPts val="1800"/>
              <a:buChar char="●"/>
            </a:pPr>
            <a:r>
              <a:rPr lang="en"/>
              <a:t>Sports as a way to attract young readers to news outlets/magazines </a:t>
            </a:r>
            <a:endParaRPr/>
          </a:p>
          <a:p>
            <a:pPr marL="457200" lvl="0" indent="-342900">
              <a:spcBef>
                <a:spcPts val="0"/>
              </a:spcBef>
              <a:spcAft>
                <a:spcPts val="0"/>
              </a:spcAft>
              <a:buSzPts val="1800"/>
              <a:buChar char="●"/>
            </a:pPr>
            <a:r>
              <a:rPr lang="en"/>
              <a:t>“Guy talk” – do you think there is still this concept that sports are for guys? Do you think this has changed throughout the years?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Shape 18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Phase 2: “The Days of Wine and Roses”</a:t>
            </a:r>
            <a:endParaRPr/>
          </a:p>
        </p:txBody>
      </p:sp>
      <p:sp>
        <p:nvSpPr>
          <p:cNvPr id="188" name="Shape 188"/>
          <p:cNvSpPr txBox="1">
            <a:spLocks noGrp="1"/>
          </p:cNvSpPr>
          <p:nvPr>
            <p:ph type="body" idx="1"/>
          </p:nvPr>
        </p:nvSpPr>
        <p:spPr>
          <a:xfrm>
            <a:off x="311700" y="1304200"/>
            <a:ext cx="8520600" cy="3416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a:t>Their first non-losing season in 1965 (7-7 record), first winning season in 1966 (10-3-1 record).</a:t>
            </a:r>
            <a:endParaRPr/>
          </a:p>
          <a:p>
            <a:pPr marL="457200" lvl="0" indent="-342900" rtl="0">
              <a:spcBef>
                <a:spcPts val="0"/>
              </a:spcBef>
              <a:spcAft>
                <a:spcPts val="0"/>
              </a:spcAft>
              <a:buSzPts val="1800"/>
              <a:buChar char="●"/>
            </a:pPr>
            <a:r>
              <a:rPr lang="en"/>
              <a:t>“Dallas fans are witnessing the end of an era.”</a:t>
            </a:r>
            <a:endParaRPr/>
          </a:p>
          <a:p>
            <a:pPr marL="457200" lvl="0" indent="-342900" rtl="0">
              <a:lnSpc>
                <a:spcPct val="100000"/>
              </a:lnSpc>
              <a:spcBef>
                <a:spcPts val="0"/>
              </a:spcBef>
              <a:spcAft>
                <a:spcPts val="0"/>
              </a:spcAft>
              <a:buSzPts val="1800"/>
              <a:buChar char="●"/>
            </a:pPr>
            <a:r>
              <a:rPr lang="en"/>
              <a:t>The Cowboys’ success began to be defined by how much they would win each game by, instead of how the team was improving. </a:t>
            </a:r>
            <a:endParaRPr/>
          </a:p>
          <a:p>
            <a:pPr marL="457200" lvl="0" indent="0" rtl="0">
              <a:lnSpc>
                <a:spcPct val="100000"/>
              </a:lnSpc>
              <a:spcBef>
                <a:spcPts val="0"/>
              </a:spcBef>
              <a:spcAft>
                <a:spcPts val="0"/>
              </a:spcAft>
              <a:buNone/>
            </a:pPr>
            <a:endParaRPr sz="600"/>
          </a:p>
          <a:p>
            <a:pPr marL="914400" lvl="1" indent="-342900" rtl="0">
              <a:lnSpc>
                <a:spcPct val="100000"/>
              </a:lnSpc>
              <a:spcBef>
                <a:spcPts val="0"/>
              </a:spcBef>
              <a:spcAft>
                <a:spcPts val="0"/>
              </a:spcAft>
              <a:buSzPts val="1800"/>
              <a:buChar char="○"/>
            </a:pPr>
            <a:r>
              <a:rPr lang="en" sz="1800"/>
              <a:t>“The won-loss numbers in the NFL standings </a:t>
            </a:r>
            <a:endParaRPr sz="1800"/>
          </a:p>
          <a:p>
            <a:pPr marL="457200" lvl="0" indent="457200" rtl="0">
              <a:lnSpc>
                <a:spcPct val="100000"/>
              </a:lnSpc>
              <a:spcBef>
                <a:spcPts val="0"/>
              </a:spcBef>
              <a:spcAft>
                <a:spcPts val="0"/>
              </a:spcAft>
              <a:buNone/>
            </a:pPr>
            <a:r>
              <a:rPr lang="en" sz="1800"/>
              <a:t>are impersonal and bare. They do not tell the </a:t>
            </a:r>
            <a:endParaRPr sz="1800"/>
          </a:p>
          <a:p>
            <a:pPr marL="457200" lvl="0" indent="457200" rtl="0">
              <a:lnSpc>
                <a:spcPct val="100000"/>
              </a:lnSpc>
              <a:spcBef>
                <a:spcPts val="0"/>
              </a:spcBef>
              <a:spcAft>
                <a:spcPts val="0"/>
              </a:spcAft>
              <a:buNone/>
            </a:pPr>
            <a:r>
              <a:rPr lang="en" sz="1800"/>
              <a:t>whole story, but they tell the only story that </a:t>
            </a:r>
            <a:endParaRPr sz="1800"/>
          </a:p>
          <a:p>
            <a:pPr marL="457200" lvl="0" indent="457200">
              <a:lnSpc>
                <a:spcPct val="100000"/>
              </a:lnSpc>
              <a:spcBef>
                <a:spcPts val="0"/>
              </a:spcBef>
              <a:spcAft>
                <a:spcPts val="0"/>
              </a:spcAft>
              <a:buNone/>
            </a:pPr>
            <a:r>
              <a:rPr lang="en" sz="1800"/>
              <a:t>matters, and they do not lie.”</a:t>
            </a:r>
            <a:endParaRPr sz="1800"/>
          </a:p>
        </p:txBody>
      </p:sp>
      <p:pic>
        <p:nvPicPr>
          <p:cNvPr id="189" name="Shape 189" descr="Image result for 1966 dallas cowboys"/>
          <p:cNvPicPr preferRelativeResize="0"/>
          <p:nvPr/>
        </p:nvPicPr>
        <p:blipFill>
          <a:blip r:embed="rId3">
            <a:alphaModFix/>
          </a:blip>
          <a:stretch>
            <a:fillRect/>
          </a:stretch>
        </p:blipFill>
        <p:spPr>
          <a:xfrm>
            <a:off x="6007101" y="2981452"/>
            <a:ext cx="2825199" cy="18761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Shape 194"/>
          <p:cNvSpPr txBox="1">
            <a:spLocks noGrp="1"/>
          </p:cNvSpPr>
          <p:nvPr>
            <p:ph type="title"/>
          </p:nvPr>
        </p:nvSpPr>
        <p:spPr>
          <a:xfrm>
            <a:off x="311700" y="211225"/>
            <a:ext cx="8520600" cy="1009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Phase 3: “Always a Bridesmaid, Never a Bride” &amp; </a:t>
            </a:r>
            <a:endParaRPr/>
          </a:p>
          <a:p>
            <a:pPr marL="0" lvl="0" indent="0">
              <a:spcBef>
                <a:spcPts val="0"/>
              </a:spcBef>
              <a:spcAft>
                <a:spcPts val="0"/>
              </a:spcAft>
              <a:buNone/>
            </a:pPr>
            <a:r>
              <a:rPr lang="en"/>
              <a:t>Phase 4: “Cowboys Look to Dynasty” </a:t>
            </a:r>
            <a:endParaRPr/>
          </a:p>
        </p:txBody>
      </p:sp>
      <p:sp>
        <p:nvSpPr>
          <p:cNvPr id="195" name="Shape 195"/>
          <p:cNvSpPr txBox="1">
            <a:spLocks noGrp="1"/>
          </p:cNvSpPr>
          <p:nvPr>
            <p:ph type="body" idx="1"/>
          </p:nvPr>
        </p:nvSpPr>
        <p:spPr>
          <a:xfrm>
            <a:off x="311700" y="1221025"/>
            <a:ext cx="8520600" cy="35718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a:t>1966 is the first of twenty consecutive winning seasons for the Cowboys</a:t>
            </a:r>
            <a:endParaRPr/>
          </a:p>
          <a:p>
            <a:pPr marL="457200" lvl="0" indent="-342900" rtl="0">
              <a:spcBef>
                <a:spcPts val="0"/>
              </a:spcBef>
              <a:spcAft>
                <a:spcPts val="0"/>
              </a:spcAft>
              <a:buSzPts val="1800"/>
              <a:buChar char="●"/>
            </a:pPr>
            <a:r>
              <a:rPr lang="en"/>
              <a:t>There is an evident shift from success as process to success as product in 1967 when the media reported the season as a “failure” and a “disappointment.</a:t>
            </a:r>
            <a:endParaRPr/>
          </a:p>
          <a:p>
            <a:pPr marL="0" lvl="0" indent="0" rtl="0">
              <a:lnSpc>
                <a:spcPct val="100000"/>
              </a:lnSpc>
              <a:spcBef>
                <a:spcPts val="1600"/>
              </a:spcBef>
              <a:spcAft>
                <a:spcPts val="0"/>
              </a:spcAft>
              <a:buNone/>
            </a:pPr>
            <a:endParaRPr sz="1200"/>
          </a:p>
          <a:p>
            <a:pPr marL="457200" lvl="0" indent="-342900" rtl="0">
              <a:spcBef>
                <a:spcPts val="0"/>
              </a:spcBef>
              <a:spcAft>
                <a:spcPts val="0"/>
              </a:spcAft>
              <a:buSzPts val="1800"/>
              <a:buChar char="●"/>
            </a:pPr>
            <a:r>
              <a:rPr lang="en"/>
              <a:t>The Cowboys won their first Super Bowl in 1971-72, in a resounding victory against the Miami Dolphins.</a:t>
            </a:r>
            <a:endParaRPr/>
          </a:p>
          <a:p>
            <a:pPr marL="457200" lvl="0" indent="-342900" rtl="0">
              <a:spcBef>
                <a:spcPts val="0"/>
              </a:spcBef>
              <a:spcAft>
                <a:spcPts val="0"/>
              </a:spcAft>
              <a:buSzPts val="1800"/>
              <a:buChar char="●"/>
            </a:pPr>
            <a:r>
              <a:rPr lang="en"/>
              <a:t>The next ten years consisted of eight NFC Championship appearances, four Super Bowl appearances, and one Super Bowl victory in 1977.</a:t>
            </a:r>
            <a:endParaRPr/>
          </a:p>
          <a:p>
            <a:pPr marL="457200" lvl="0" indent="-342900" rtl="0">
              <a:spcBef>
                <a:spcPts val="0"/>
              </a:spcBef>
              <a:spcAft>
                <a:spcPts val="0"/>
              </a:spcAft>
              <a:buSzPts val="1800"/>
              <a:buChar char="●"/>
            </a:pPr>
            <a:r>
              <a:rPr lang="en"/>
              <a:t>“There are only three teams in sports that have achieved true national status - The New York Yankees, The Dallas Cowboys, and us.” -Red Auerbach, President of the Boston Celtics Basketball Team</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311700" y="295623"/>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a:t>Phase 5: “Didn’t This Used to Be America’s Team?”</a:t>
            </a:r>
            <a:endParaRPr dirty="0"/>
          </a:p>
        </p:txBody>
      </p:sp>
      <p:sp>
        <p:nvSpPr>
          <p:cNvPr id="201" name="Shape 201"/>
          <p:cNvSpPr txBox="1">
            <a:spLocks noGrp="1"/>
          </p:cNvSpPr>
          <p:nvPr>
            <p:ph type="body" idx="1"/>
          </p:nvPr>
        </p:nvSpPr>
        <p:spPr>
          <a:xfrm>
            <a:off x="311700" y="1152475"/>
            <a:ext cx="8520600" cy="36015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a:t>By the 1980’s, sportswriters expected the Cowboys to appear in the Super Bowl each year. The years they went 12-4 and 11-5 were deemed unsuccessful if it did not end in a Super Bowl victory. </a:t>
            </a:r>
            <a:endParaRPr/>
          </a:p>
          <a:p>
            <a:pPr marL="457200" lvl="0" indent="-342900" rtl="0">
              <a:spcBef>
                <a:spcPts val="0"/>
              </a:spcBef>
              <a:spcAft>
                <a:spcPts val="0"/>
              </a:spcAft>
              <a:buSzPts val="1800"/>
              <a:buChar char="●"/>
            </a:pPr>
            <a:r>
              <a:rPr lang="en"/>
              <a:t>In 1986, the team had a (7-9) record. This was the first losing season for the Cowboys and a reporter said, “Didn’t this used to be America’s team?” The Cowboys were losing games and sports writers were not happy. </a:t>
            </a:r>
            <a:endParaRPr/>
          </a:p>
          <a:p>
            <a:pPr marL="457200" lvl="0" indent="-342900" rtl="0">
              <a:spcBef>
                <a:spcPts val="0"/>
              </a:spcBef>
              <a:spcAft>
                <a:spcPts val="0"/>
              </a:spcAft>
              <a:buSzPts val="1800"/>
              <a:buChar char="●"/>
            </a:pPr>
            <a:r>
              <a:rPr lang="en"/>
              <a:t>After four consecutive losing seasons, sports writing of the Cowboys had come full circle. Reporters defined Cowboy success as a process rather than as a product.</a:t>
            </a:r>
            <a:endParaRPr/>
          </a:p>
          <a:p>
            <a:pPr marL="914400" lvl="1" indent="-342900">
              <a:spcBef>
                <a:spcPts val="0"/>
              </a:spcBef>
              <a:spcAft>
                <a:spcPts val="0"/>
              </a:spcAft>
              <a:buSzPts val="1800"/>
              <a:buChar char="○"/>
            </a:pPr>
            <a:r>
              <a:rPr lang="en" sz="1800"/>
              <a:t>“Cowboys QB Danny White scrambles in Sunday’s 24-20 loss to the Washington Redskins. But the game, with White involved in a brawl, may have been a moral victory for Dallas.”</a:t>
            </a:r>
            <a:endParaRPr sz="18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Shape 20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Conclusions</a:t>
            </a:r>
            <a:endParaRPr/>
          </a:p>
        </p:txBody>
      </p:sp>
      <p:sp>
        <p:nvSpPr>
          <p:cNvPr id="207" name="Shape 20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a:t>Phase 1: Success by Process</a:t>
            </a:r>
            <a:endParaRPr/>
          </a:p>
          <a:p>
            <a:pPr marL="457200" lvl="0" indent="-342900" rtl="0">
              <a:spcBef>
                <a:spcPts val="0"/>
              </a:spcBef>
              <a:spcAft>
                <a:spcPts val="0"/>
              </a:spcAft>
              <a:buSzPts val="1800"/>
              <a:buChar char="●"/>
            </a:pPr>
            <a:r>
              <a:rPr lang="en"/>
              <a:t>Phase 2: “Winning is the only thing” mentality</a:t>
            </a:r>
            <a:endParaRPr/>
          </a:p>
          <a:p>
            <a:pPr marL="457200" lvl="0" indent="-342900" rtl="0">
              <a:spcBef>
                <a:spcPts val="0"/>
              </a:spcBef>
              <a:spcAft>
                <a:spcPts val="0"/>
              </a:spcAft>
              <a:buSzPts val="1800"/>
              <a:buChar char="●"/>
            </a:pPr>
            <a:r>
              <a:rPr lang="en"/>
              <a:t>Phase 3 &amp; 4: The Cowboys will be victorious forever</a:t>
            </a:r>
            <a:endParaRPr/>
          </a:p>
          <a:p>
            <a:pPr marL="457200" lvl="0" indent="-342900" rtl="0">
              <a:spcBef>
                <a:spcPts val="0"/>
              </a:spcBef>
              <a:spcAft>
                <a:spcPts val="0"/>
              </a:spcAft>
              <a:buSzPts val="1800"/>
              <a:buChar char="●"/>
            </a:pPr>
            <a:r>
              <a:rPr lang="en"/>
              <a:t>Phase 5: Success by Process</a:t>
            </a:r>
            <a:endParaRPr/>
          </a:p>
          <a:p>
            <a:pPr marL="0" lvl="0" indent="0" rtl="0">
              <a:spcBef>
                <a:spcPts val="1600"/>
              </a:spcBef>
              <a:spcAft>
                <a:spcPts val="0"/>
              </a:spcAft>
              <a:buNone/>
            </a:pPr>
            <a:endParaRPr/>
          </a:p>
          <a:p>
            <a:pPr marL="457200" lvl="0" indent="-342900" rtl="0">
              <a:lnSpc>
                <a:spcPct val="115000"/>
              </a:lnSpc>
              <a:spcBef>
                <a:spcPts val="1600"/>
              </a:spcBef>
              <a:spcAft>
                <a:spcPts val="0"/>
              </a:spcAft>
              <a:buSzPts val="1800"/>
              <a:buChar char="●"/>
            </a:pPr>
            <a:r>
              <a:rPr lang="en"/>
              <a:t>“The ideal American Dream is winning </a:t>
            </a:r>
            <a:endParaRPr/>
          </a:p>
          <a:p>
            <a:pPr marL="0" lvl="0" indent="457200" rtl="0">
              <a:lnSpc>
                <a:spcPct val="115000"/>
              </a:lnSpc>
              <a:spcBef>
                <a:spcPts val="0"/>
              </a:spcBef>
              <a:spcAft>
                <a:spcPts val="0"/>
              </a:spcAft>
              <a:buNone/>
            </a:pPr>
            <a:r>
              <a:rPr lang="en"/>
              <a:t>by being one’s best, not winning at all </a:t>
            </a:r>
            <a:endParaRPr/>
          </a:p>
          <a:p>
            <a:pPr marL="0" lvl="0" indent="457200">
              <a:lnSpc>
                <a:spcPct val="115000"/>
              </a:lnSpc>
              <a:spcBef>
                <a:spcPts val="0"/>
              </a:spcBef>
              <a:spcAft>
                <a:spcPts val="0"/>
              </a:spcAft>
              <a:buNone/>
            </a:pPr>
            <a:r>
              <a:rPr lang="en"/>
              <a:t>costs and not losing by being one’s best.”</a:t>
            </a:r>
            <a:endParaRPr/>
          </a:p>
        </p:txBody>
      </p:sp>
      <p:pic>
        <p:nvPicPr>
          <p:cNvPr id="208" name="Shape 208" descr="Image result for dallas cowboys 1977s"/>
          <p:cNvPicPr preferRelativeResize="0"/>
          <p:nvPr/>
        </p:nvPicPr>
        <p:blipFill>
          <a:blip r:embed="rId3">
            <a:alphaModFix/>
          </a:blip>
          <a:stretch>
            <a:fillRect/>
          </a:stretch>
        </p:blipFill>
        <p:spPr>
          <a:xfrm>
            <a:off x="5156475" y="2359850"/>
            <a:ext cx="3208200" cy="2609325"/>
          </a:xfrm>
          <a:prstGeom prst="rect">
            <a:avLst/>
          </a:prstGeom>
          <a:noFill/>
          <a:ln>
            <a:noFill/>
          </a:ln>
        </p:spPr>
      </p:pic>
      <p:pic>
        <p:nvPicPr>
          <p:cNvPr id="209" name="Shape 209" descr="Image result for dallas cowboys 1977 helmet"/>
          <p:cNvPicPr preferRelativeResize="0"/>
          <p:nvPr/>
        </p:nvPicPr>
        <p:blipFill>
          <a:blip r:embed="rId4">
            <a:alphaModFix/>
          </a:blip>
          <a:stretch>
            <a:fillRect/>
          </a:stretch>
        </p:blipFill>
        <p:spPr>
          <a:xfrm>
            <a:off x="6409475" y="349200"/>
            <a:ext cx="1669450" cy="16694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Rising TV Fees Mean All Viewers Pay to Keep Sports Fan Happy</a:t>
            </a:r>
            <a:endParaRPr/>
          </a:p>
        </p:txBody>
      </p:sp>
      <p:sp>
        <p:nvSpPr>
          <p:cNvPr id="215" name="Shape 215"/>
          <p:cNvSpPr txBox="1">
            <a:spLocks noGrp="1"/>
          </p:cNvSpPr>
          <p:nvPr>
            <p:ph type="body" idx="1"/>
          </p:nvPr>
        </p:nvSpPr>
        <p:spPr>
          <a:xfrm>
            <a:off x="311700" y="1556650"/>
            <a:ext cx="8520600" cy="28008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a:t>Time Warner Cable subscribers in Southern California saw an increase in their monthly bills due to an impending $7 billion deal with the LA Dodgers</a:t>
            </a:r>
            <a:endParaRPr/>
          </a:p>
          <a:p>
            <a:pPr marL="457200" lvl="0" indent="-342900" rtl="0">
              <a:spcBef>
                <a:spcPts val="0"/>
              </a:spcBef>
              <a:spcAft>
                <a:spcPts val="0"/>
              </a:spcAft>
              <a:buSzPts val="1800"/>
              <a:buChar char="●"/>
            </a:pPr>
            <a:r>
              <a:rPr lang="en"/>
              <a:t>DirecTV and Verizon FiOS – $2 to $3 monthly surcharge (NY and LA)</a:t>
            </a:r>
            <a:endParaRPr/>
          </a:p>
          <a:p>
            <a:pPr marL="457200" lvl="0" indent="-342900" rtl="0">
              <a:spcBef>
                <a:spcPts val="0"/>
              </a:spcBef>
              <a:spcAft>
                <a:spcPts val="0"/>
              </a:spcAft>
              <a:buSzPts val="1800"/>
              <a:buChar char="●"/>
            </a:pPr>
            <a:r>
              <a:rPr lang="en"/>
              <a:t>ESPN – $5-a-month mark in 2012</a:t>
            </a:r>
            <a:endParaRPr/>
          </a:p>
          <a:p>
            <a:pPr marL="457200" lvl="0" indent="-342900" rtl="0">
              <a:spcBef>
                <a:spcPts val="0"/>
              </a:spcBef>
              <a:spcAft>
                <a:spcPts val="0"/>
              </a:spcAft>
              <a:buSzPts val="1800"/>
              <a:buChar char="●"/>
            </a:pPr>
            <a:r>
              <a:rPr lang="en" u="sng">
                <a:solidFill>
                  <a:schemeClr val="hlink"/>
                </a:solidFill>
                <a:hlinkClick r:id="rId3"/>
              </a:rPr>
              <a:t>LA Times</a:t>
            </a:r>
            <a:endParaRPr/>
          </a:p>
          <a:p>
            <a:pPr marL="457200" lvl="0" indent="-342900" rtl="0">
              <a:spcBef>
                <a:spcPts val="0"/>
              </a:spcBef>
              <a:spcAft>
                <a:spcPts val="0"/>
              </a:spcAft>
              <a:buSzPts val="1800"/>
              <a:buChar char="-"/>
            </a:pPr>
            <a:r>
              <a:rPr lang="en"/>
              <a:t>Sports programming generates $30 billion a year in revenue for TV companies</a:t>
            </a:r>
            <a:endParaRPr/>
          </a:p>
          <a:p>
            <a:pPr marL="457200" lvl="0" indent="-342900" rtl="0">
              <a:spcBef>
                <a:spcPts val="0"/>
              </a:spcBef>
              <a:spcAft>
                <a:spcPts val="0"/>
              </a:spcAft>
              <a:buSzPts val="1800"/>
              <a:buChar char="-"/>
            </a:pPr>
            <a:r>
              <a:rPr lang="en"/>
              <a:t>Broadcast and cable TV executives teed up more than 127,000 hours of sports programming in 2015 – 160% increase from 2005</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Shape 2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Rising TV Fees Mean All Viewers Pay to Keep Sports Fan Happy (Continued)</a:t>
            </a:r>
            <a:endParaRPr/>
          </a:p>
        </p:txBody>
      </p:sp>
      <p:sp>
        <p:nvSpPr>
          <p:cNvPr id="221" name="Shape 221"/>
          <p:cNvSpPr txBox="1">
            <a:spLocks noGrp="1"/>
          </p:cNvSpPr>
          <p:nvPr>
            <p:ph type="body" idx="1"/>
          </p:nvPr>
        </p:nvSpPr>
        <p:spPr>
          <a:xfrm>
            <a:off x="311700" y="1746075"/>
            <a:ext cx="6192600" cy="25590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a:t>NFL</a:t>
            </a:r>
            <a:endParaRPr/>
          </a:p>
          <a:p>
            <a:pPr marL="457200" lvl="0" indent="-342900" rtl="0">
              <a:spcBef>
                <a:spcPts val="0"/>
              </a:spcBef>
              <a:spcAft>
                <a:spcPts val="0"/>
              </a:spcAft>
              <a:buSzPts val="1800"/>
              <a:buChar char="-"/>
            </a:pPr>
            <a:r>
              <a:rPr lang="en"/>
              <a:t>Collects $7.5 billion a year from media companies</a:t>
            </a:r>
            <a:endParaRPr/>
          </a:p>
          <a:p>
            <a:pPr marL="457200" lvl="0" indent="-342900" rtl="0">
              <a:spcBef>
                <a:spcPts val="0"/>
              </a:spcBef>
              <a:spcAft>
                <a:spcPts val="0"/>
              </a:spcAft>
              <a:buSzPts val="1800"/>
              <a:buChar char="-"/>
            </a:pPr>
            <a:r>
              <a:rPr lang="en"/>
              <a:t>$1.9 billion a year from Walt Disney Co.’s ESPN for “Monday Night Football”</a:t>
            </a:r>
            <a:endParaRPr/>
          </a:p>
          <a:p>
            <a:pPr marL="457200" lvl="0" indent="-342900" rtl="0">
              <a:spcBef>
                <a:spcPts val="0"/>
              </a:spcBef>
              <a:spcAft>
                <a:spcPts val="0"/>
              </a:spcAft>
              <a:buSzPts val="1800"/>
              <a:buChar char="-"/>
            </a:pPr>
            <a:r>
              <a:rPr lang="en"/>
              <a:t>$1.5 billion a year from DirecTV for its Sunday Ticket package </a:t>
            </a:r>
            <a:endParaRPr/>
          </a:p>
          <a:p>
            <a:pPr marL="457200" lvl="0" indent="-342900" rtl="0">
              <a:spcBef>
                <a:spcPts val="0"/>
              </a:spcBef>
              <a:spcAft>
                <a:spcPts val="0"/>
              </a:spcAft>
              <a:buSzPts val="1800"/>
              <a:buChar char="-"/>
            </a:pPr>
            <a:r>
              <a:rPr lang="en"/>
              <a:t>$3.7 billion a year from NBC, CBS and Fox</a:t>
            </a:r>
            <a:endParaRPr/>
          </a:p>
        </p:txBody>
      </p:sp>
      <p:pic>
        <p:nvPicPr>
          <p:cNvPr id="222" name="Shape 222"/>
          <p:cNvPicPr preferRelativeResize="0"/>
          <p:nvPr/>
        </p:nvPicPr>
        <p:blipFill rotWithShape="1">
          <a:blip r:embed="rId3">
            <a:alphaModFix/>
          </a:blip>
          <a:srcRect l="19173" t="6708" r="16443" b="7284"/>
          <a:stretch/>
        </p:blipFill>
        <p:spPr>
          <a:xfrm>
            <a:off x="6074950" y="1521049"/>
            <a:ext cx="2702775" cy="30090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Shape 2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Cable Bill and Sports</a:t>
            </a:r>
            <a:endParaRPr/>
          </a:p>
        </p:txBody>
      </p:sp>
      <p:sp>
        <p:nvSpPr>
          <p:cNvPr id="228" name="Shape 228"/>
          <p:cNvSpPr txBox="1">
            <a:spLocks noGrp="1"/>
          </p:cNvSpPr>
          <p:nvPr>
            <p:ph type="body" idx="1"/>
          </p:nvPr>
        </p:nvSpPr>
        <p:spPr>
          <a:xfrm>
            <a:off x="311700" y="1152475"/>
            <a:ext cx="8520600" cy="18912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a:t>Sports make up about 40% of programming costs paid by cable and satellite TV operators </a:t>
            </a:r>
            <a:endParaRPr/>
          </a:p>
          <a:p>
            <a:pPr marL="457200" lvl="0" indent="-342900" rtl="0">
              <a:spcBef>
                <a:spcPts val="0"/>
              </a:spcBef>
              <a:spcAft>
                <a:spcPts val="0"/>
              </a:spcAft>
              <a:buSzPts val="1800"/>
              <a:buChar char="●"/>
            </a:pPr>
            <a:r>
              <a:rPr lang="en"/>
              <a:t>ESPN – $7.20 a month</a:t>
            </a:r>
            <a:endParaRPr/>
          </a:p>
          <a:p>
            <a:pPr marL="457200" lvl="0" indent="-342900" rtl="0">
              <a:spcBef>
                <a:spcPts val="0"/>
              </a:spcBef>
              <a:spcAft>
                <a:spcPts val="0"/>
              </a:spcAft>
              <a:buSzPts val="1800"/>
              <a:buChar char="●"/>
            </a:pPr>
            <a:r>
              <a:rPr lang="en"/>
              <a:t>SportsNet LA – $4.50 a month</a:t>
            </a:r>
            <a:endParaRPr/>
          </a:p>
          <a:p>
            <a:pPr marL="457200" lvl="0" indent="-342900">
              <a:spcBef>
                <a:spcPts val="0"/>
              </a:spcBef>
              <a:spcAft>
                <a:spcPts val="0"/>
              </a:spcAft>
              <a:buSzPts val="1800"/>
              <a:buChar char="●"/>
            </a:pPr>
            <a:r>
              <a:rPr lang="en"/>
              <a:t>NFL Network costs pay TV companies $1.39 a month per subscriber </a:t>
            </a:r>
            <a:endParaRPr/>
          </a:p>
        </p:txBody>
      </p:sp>
      <p:pic>
        <p:nvPicPr>
          <p:cNvPr id="229" name="Shape 229"/>
          <p:cNvPicPr preferRelativeResize="0"/>
          <p:nvPr/>
        </p:nvPicPr>
        <p:blipFill>
          <a:blip r:embed="rId3">
            <a:alphaModFix/>
          </a:blip>
          <a:stretch>
            <a:fillRect/>
          </a:stretch>
        </p:blipFill>
        <p:spPr>
          <a:xfrm>
            <a:off x="250900" y="3408975"/>
            <a:ext cx="2888999" cy="1074175"/>
          </a:xfrm>
          <a:prstGeom prst="rect">
            <a:avLst/>
          </a:prstGeom>
          <a:noFill/>
          <a:ln>
            <a:noFill/>
          </a:ln>
        </p:spPr>
      </p:pic>
      <p:pic>
        <p:nvPicPr>
          <p:cNvPr id="230" name="Shape 230"/>
          <p:cNvPicPr preferRelativeResize="0"/>
          <p:nvPr/>
        </p:nvPicPr>
        <p:blipFill rotWithShape="1">
          <a:blip r:embed="rId4">
            <a:alphaModFix/>
          </a:blip>
          <a:srcRect l="19173" t="6708" r="16443" b="7284"/>
          <a:stretch/>
        </p:blipFill>
        <p:spPr>
          <a:xfrm>
            <a:off x="7186375" y="3074288"/>
            <a:ext cx="1566100" cy="1743550"/>
          </a:xfrm>
          <a:prstGeom prst="rect">
            <a:avLst/>
          </a:prstGeom>
          <a:noFill/>
          <a:ln>
            <a:noFill/>
          </a:ln>
        </p:spPr>
      </p:pic>
      <p:pic>
        <p:nvPicPr>
          <p:cNvPr id="231" name="Shape 231"/>
          <p:cNvPicPr preferRelativeResize="0"/>
          <p:nvPr/>
        </p:nvPicPr>
        <p:blipFill rotWithShape="1">
          <a:blip r:embed="rId5">
            <a:alphaModFix/>
          </a:blip>
          <a:srcRect b="33814"/>
          <a:stretch/>
        </p:blipFill>
        <p:spPr>
          <a:xfrm>
            <a:off x="3330275" y="3465325"/>
            <a:ext cx="3665725" cy="9614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pic>
        <p:nvPicPr>
          <p:cNvPr id="236" name="Shape 236"/>
          <p:cNvPicPr preferRelativeResize="0"/>
          <p:nvPr/>
        </p:nvPicPr>
        <p:blipFill>
          <a:blip r:embed="rId3">
            <a:alphaModFix/>
          </a:blip>
          <a:stretch>
            <a:fillRect/>
          </a:stretch>
        </p:blipFill>
        <p:spPr>
          <a:xfrm>
            <a:off x="3175425" y="1245813"/>
            <a:ext cx="2793150" cy="2793150"/>
          </a:xfrm>
          <a:prstGeom prst="rect">
            <a:avLst/>
          </a:prstGeom>
          <a:noFill/>
          <a:ln>
            <a:noFill/>
          </a:ln>
        </p:spPr>
      </p:pic>
      <p:pic>
        <p:nvPicPr>
          <p:cNvPr id="237" name="Shape 237"/>
          <p:cNvPicPr preferRelativeResize="0"/>
          <p:nvPr/>
        </p:nvPicPr>
        <p:blipFill>
          <a:blip r:embed="rId4">
            <a:alphaModFix/>
          </a:blip>
          <a:stretch>
            <a:fillRect/>
          </a:stretch>
        </p:blipFill>
        <p:spPr>
          <a:xfrm>
            <a:off x="6230814" y="1563350"/>
            <a:ext cx="1532211" cy="1372150"/>
          </a:xfrm>
          <a:prstGeom prst="rect">
            <a:avLst/>
          </a:prstGeom>
          <a:noFill/>
          <a:ln>
            <a:noFill/>
          </a:ln>
        </p:spPr>
      </p:pic>
      <p:pic>
        <p:nvPicPr>
          <p:cNvPr id="238" name="Shape 238"/>
          <p:cNvPicPr preferRelativeResize="0"/>
          <p:nvPr/>
        </p:nvPicPr>
        <p:blipFill>
          <a:blip r:embed="rId5">
            <a:alphaModFix/>
          </a:blip>
          <a:stretch>
            <a:fillRect/>
          </a:stretch>
        </p:blipFill>
        <p:spPr>
          <a:xfrm>
            <a:off x="7551575" y="3325613"/>
            <a:ext cx="1428725" cy="1556911"/>
          </a:xfrm>
          <a:prstGeom prst="rect">
            <a:avLst/>
          </a:prstGeom>
          <a:noFill/>
          <a:ln>
            <a:noFill/>
          </a:ln>
        </p:spPr>
      </p:pic>
      <p:sp>
        <p:nvSpPr>
          <p:cNvPr id="239" name="Shape 239"/>
          <p:cNvSpPr txBox="1"/>
          <p:nvPr/>
        </p:nvSpPr>
        <p:spPr>
          <a:xfrm>
            <a:off x="211700" y="373725"/>
            <a:ext cx="4053300" cy="871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b="1"/>
              <a:t>SELECT ALL INCLUDED</a:t>
            </a:r>
            <a:endParaRPr sz="2400" b="1"/>
          </a:p>
          <a:p>
            <a:pPr marL="0" lvl="0" indent="0" algn="ctr" rtl="0">
              <a:spcBef>
                <a:spcPts val="0"/>
              </a:spcBef>
              <a:spcAft>
                <a:spcPts val="0"/>
              </a:spcAft>
              <a:buNone/>
            </a:pPr>
            <a:r>
              <a:rPr lang="en" sz="2400" b="1"/>
              <a:t>$40.00/mo plus taxes</a:t>
            </a:r>
            <a:endParaRPr sz="2400" b="1"/>
          </a:p>
        </p:txBody>
      </p:sp>
      <p:pic>
        <p:nvPicPr>
          <p:cNvPr id="240" name="Shape 240"/>
          <p:cNvPicPr preferRelativeResize="0"/>
          <p:nvPr/>
        </p:nvPicPr>
        <p:blipFill>
          <a:blip r:embed="rId6">
            <a:alphaModFix/>
          </a:blip>
          <a:stretch>
            <a:fillRect/>
          </a:stretch>
        </p:blipFill>
        <p:spPr>
          <a:xfrm>
            <a:off x="531120" y="1592925"/>
            <a:ext cx="1204080" cy="496676"/>
          </a:xfrm>
          <a:prstGeom prst="rect">
            <a:avLst/>
          </a:prstGeom>
          <a:noFill/>
          <a:ln>
            <a:noFill/>
          </a:ln>
        </p:spPr>
      </p:pic>
      <p:pic>
        <p:nvPicPr>
          <p:cNvPr id="241" name="Shape 241"/>
          <p:cNvPicPr preferRelativeResize="0"/>
          <p:nvPr/>
        </p:nvPicPr>
        <p:blipFill>
          <a:blip r:embed="rId6">
            <a:alphaModFix/>
          </a:blip>
          <a:stretch>
            <a:fillRect/>
          </a:stretch>
        </p:blipFill>
        <p:spPr>
          <a:xfrm>
            <a:off x="7944175" y="1918526"/>
            <a:ext cx="854151" cy="352337"/>
          </a:xfrm>
          <a:prstGeom prst="rect">
            <a:avLst/>
          </a:prstGeom>
          <a:noFill/>
          <a:ln>
            <a:noFill/>
          </a:ln>
        </p:spPr>
      </p:pic>
      <p:pic>
        <p:nvPicPr>
          <p:cNvPr id="242" name="Shape 242"/>
          <p:cNvPicPr preferRelativeResize="0"/>
          <p:nvPr/>
        </p:nvPicPr>
        <p:blipFill>
          <a:blip r:embed="rId7">
            <a:alphaModFix/>
          </a:blip>
          <a:stretch>
            <a:fillRect/>
          </a:stretch>
        </p:blipFill>
        <p:spPr>
          <a:xfrm>
            <a:off x="644793" y="2380112"/>
            <a:ext cx="1726983" cy="600125"/>
          </a:xfrm>
          <a:prstGeom prst="rect">
            <a:avLst/>
          </a:prstGeom>
          <a:noFill/>
          <a:ln>
            <a:noFill/>
          </a:ln>
        </p:spPr>
      </p:pic>
      <p:pic>
        <p:nvPicPr>
          <p:cNvPr id="243" name="Shape 243"/>
          <p:cNvPicPr preferRelativeResize="0"/>
          <p:nvPr/>
        </p:nvPicPr>
        <p:blipFill>
          <a:blip r:embed="rId7">
            <a:alphaModFix/>
          </a:blip>
          <a:stretch>
            <a:fillRect/>
          </a:stretch>
        </p:blipFill>
        <p:spPr>
          <a:xfrm>
            <a:off x="5968574" y="3488450"/>
            <a:ext cx="854151" cy="296825"/>
          </a:xfrm>
          <a:prstGeom prst="rect">
            <a:avLst/>
          </a:prstGeom>
          <a:noFill/>
          <a:ln>
            <a:noFill/>
          </a:ln>
        </p:spPr>
      </p:pic>
      <p:pic>
        <p:nvPicPr>
          <p:cNvPr id="244" name="Shape 244"/>
          <p:cNvPicPr preferRelativeResize="0"/>
          <p:nvPr/>
        </p:nvPicPr>
        <p:blipFill>
          <a:blip r:embed="rId8">
            <a:alphaModFix/>
          </a:blip>
          <a:stretch>
            <a:fillRect/>
          </a:stretch>
        </p:blipFill>
        <p:spPr>
          <a:xfrm>
            <a:off x="1878450" y="1718021"/>
            <a:ext cx="1428725" cy="511705"/>
          </a:xfrm>
          <a:prstGeom prst="rect">
            <a:avLst/>
          </a:prstGeom>
          <a:noFill/>
          <a:ln>
            <a:noFill/>
          </a:ln>
        </p:spPr>
      </p:pic>
      <p:pic>
        <p:nvPicPr>
          <p:cNvPr id="245" name="Shape 245"/>
          <p:cNvPicPr preferRelativeResize="0"/>
          <p:nvPr/>
        </p:nvPicPr>
        <p:blipFill>
          <a:blip r:embed="rId8">
            <a:alphaModFix/>
          </a:blip>
          <a:stretch>
            <a:fillRect/>
          </a:stretch>
        </p:blipFill>
        <p:spPr>
          <a:xfrm>
            <a:off x="6681224" y="3091831"/>
            <a:ext cx="979449" cy="350793"/>
          </a:xfrm>
          <a:prstGeom prst="rect">
            <a:avLst/>
          </a:prstGeom>
          <a:noFill/>
          <a:ln>
            <a:noFill/>
          </a:ln>
        </p:spPr>
      </p:pic>
      <p:pic>
        <p:nvPicPr>
          <p:cNvPr id="246" name="Shape 246"/>
          <p:cNvPicPr preferRelativeResize="0"/>
          <p:nvPr/>
        </p:nvPicPr>
        <p:blipFill>
          <a:blip r:embed="rId9">
            <a:alphaModFix/>
          </a:blip>
          <a:stretch>
            <a:fillRect/>
          </a:stretch>
        </p:blipFill>
        <p:spPr>
          <a:xfrm>
            <a:off x="287904" y="4115103"/>
            <a:ext cx="1690521" cy="600125"/>
          </a:xfrm>
          <a:prstGeom prst="rect">
            <a:avLst/>
          </a:prstGeom>
          <a:noFill/>
          <a:ln>
            <a:noFill/>
          </a:ln>
        </p:spPr>
      </p:pic>
      <p:pic>
        <p:nvPicPr>
          <p:cNvPr id="247" name="Shape 247"/>
          <p:cNvPicPr preferRelativeResize="0"/>
          <p:nvPr/>
        </p:nvPicPr>
        <p:blipFill>
          <a:blip r:embed="rId9">
            <a:alphaModFix/>
          </a:blip>
          <a:stretch>
            <a:fillRect/>
          </a:stretch>
        </p:blipFill>
        <p:spPr>
          <a:xfrm>
            <a:off x="6376437" y="3886578"/>
            <a:ext cx="979449" cy="347698"/>
          </a:xfrm>
          <a:prstGeom prst="rect">
            <a:avLst/>
          </a:prstGeom>
          <a:noFill/>
          <a:ln>
            <a:noFill/>
          </a:ln>
        </p:spPr>
      </p:pic>
      <p:pic>
        <p:nvPicPr>
          <p:cNvPr id="248" name="Shape 248"/>
          <p:cNvPicPr preferRelativeResize="0"/>
          <p:nvPr/>
        </p:nvPicPr>
        <p:blipFill>
          <a:blip r:embed="rId10">
            <a:alphaModFix/>
          </a:blip>
          <a:stretch>
            <a:fillRect/>
          </a:stretch>
        </p:blipFill>
        <p:spPr>
          <a:xfrm>
            <a:off x="2317175" y="4137675"/>
            <a:ext cx="707375" cy="707375"/>
          </a:xfrm>
          <a:prstGeom prst="rect">
            <a:avLst/>
          </a:prstGeom>
          <a:noFill/>
          <a:ln>
            <a:noFill/>
          </a:ln>
        </p:spPr>
      </p:pic>
      <p:pic>
        <p:nvPicPr>
          <p:cNvPr id="249" name="Shape 249"/>
          <p:cNvPicPr preferRelativeResize="0"/>
          <p:nvPr/>
        </p:nvPicPr>
        <p:blipFill>
          <a:blip r:embed="rId10">
            <a:alphaModFix/>
          </a:blip>
          <a:stretch>
            <a:fillRect/>
          </a:stretch>
        </p:blipFill>
        <p:spPr>
          <a:xfrm>
            <a:off x="8025262" y="2521324"/>
            <a:ext cx="511700" cy="511700"/>
          </a:xfrm>
          <a:prstGeom prst="rect">
            <a:avLst/>
          </a:prstGeom>
          <a:noFill/>
          <a:ln>
            <a:noFill/>
          </a:ln>
        </p:spPr>
      </p:pic>
      <p:pic>
        <p:nvPicPr>
          <p:cNvPr id="250" name="Shape 250"/>
          <p:cNvPicPr preferRelativeResize="0"/>
          <p:nvPr/>
        </p:nvPicPr>
        <p:blipFill>
          <a:blip r:embed="rId11">
            <a:alphaModFix/>
          </a:blip>
          <a:stretch>
            <a:fillRect/>
          </a:stretch>
        </p:blipFill>
        <p:spPr>
          <a:xfrm>
            <a:off x="211700" y="3270743"/>
            <a:ext cx="2906550" cy="421450"/>
          </a:xfrm>
          <a:prstGeom prst="rect">
            <a:avLst/>
          </a:prstGeom>
          <a:noFill/>
          <a:ln>
            <a:noFill/>
          </a:ln>
        </p:spPr>
      </p:pic>
      <p:pic>
        <p:nvPicPr>
          <p:cNvPr id="251" name="Shape 251"/>
          <p:cNvPicPr preferRelativeResize="0"/>
          <p:nvPr/>
        </p:nvPicPr>
        <p:blipFill>
          <a:blip r:embed="rId11">
            <a:alphaModFix/>
          </a:blip>
          <a:stretch>
            <a:fillRect/>
          </a:stretch>
        </p:blipFill>
        <p:spPr>
          <a:xfrm>
            <a:off x="5511470" y="4341451"/>
            <a:ext cx="2047070" cy="296825"/>
          </a:xfrm>
          <a:prstGeom prst="rect">
            <a:avLst/>
          </a:prstGeom>
          <a:noFill/>
          <a:ln>
            <a:noFill/>
          </a:ln>
        </p:spPr>
      </p:pic>
      <p:sp>
        <p:nvSpPr>
          <p:cNvPr id="252" name="Shape 252"/>
          <p:cNvSpPr txBox="1"/>
          <p:nvPr/>
        </p:nvSpPr>
        <p:spPr>
          <a:xfrm>
            <a:off x="4745025" y="373713"/>
            <a:ext cx="4053300" cy="871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b="1"/>
              <a:t>PREMIER ALL INCLUDED</a:t>
            </a:r>
            <a:endParaRPr sz="2400" b="1"/>
          </a:p>
          <a:p>
            <a:pPr marL="0" lvl="0" indent="0" algn="ctr" rtl="0">
              <a:spcBef>
                <a:spcPts val="0"/>
              </a:spcBef>
              <a:spcAft>
                <a:spcPts val="0"/>
              </a:spcAft>
              <a:buNone/>
            </a:pPr>
            <a:r>
              <a:rPr lang="en" sz="2400" b="1"/>
              <a:t>$115.00/mo plus taxes</a:t>
            </a:r>
            <a:endParaRPr sz="2400" b="1"/>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Rise of “Big Time” Spectator Sport</a:t>
            </a:r>
            <a:endParaRPr/>
          </a:p>
        </p:txBody>
      </p:sp>
      <p:sp>
        <p:nvSpPr>
          <p:cNvPr id="72" name="Shape 7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a:t>“Sports as most individuals conceive them today are defined as something that you watch, listen to, read about, and talk about rather than something you do.”</a:t>
            </a:r>
            <a:endParaRPr/>
          </a:p>
          <a:p>
            <a:pPr marL="457200" lvl="0" indent="-342900" rtl="0">
              <a:spcBef>
                <a:spcPts val="0"/>
              </a:spcBef>
              <a:spcAft>
                <a:spcPts val="0"/>
              </a:spcAft>
              <a:buSzPts val="1800"/>
              <a:buChar char="●"/>
            </a:pPr>
            <a:r>
              <a:rPr lang="en"/>
              <a:t>Why do we watch sports?</a:t>
            </a:r>
            <a:endParaRPr/>
          </a:p>
          <a:p>
            <a:pPr marL="457200" lvl="0" indent="-342900" rtl="0">
              <a:spcBef>
                <a:spcPts val="0"/>
              </a:spcBef>
              <a:spcAft>
                <a:spcPts val="0"/>
              </a:spcAft>
              <a:buSzPts val="1800"/>
              <a:buChar char="●"/>
            </a:pPr>
            <a:r>
              <a:rPr lang="en"/>
              <a:t>What is the role of the spectator?</a:t>
            </a:r>
            <a:endParaRPr/>
          </a:p>
          <a:p>
            <a:pPr marL="457200" lvl="0" indent="-342900" rtl="0">
              <a:spcBef>
                <a:spcPts val="0"/>
              </a:spcBef>
              <a:spcAft>
                <a:spcPts val="0"/>
              </a:spcAft>
              <a:buSzPts val="1800"/>
              <a:buChar char="●"/>
            </a:pPr>
            <a:r>
              <a:rPr lang="en"/>
              <a:t>How has electronic media changed the role of the spectator?</a:t>
            </a:r>
            <a:endParaRPr/>
          </a:p>
          <a:p>
            <a:pPr marL="457200" lvl="0" indent="-342900">
              <a:spcBef>
                <a:spcPts val="0"/>
              </a:spcBef>
              <a:spcAft>
                <a:spcPts val="0"/>
              </a:spcAft>
              <a:buSzPts val="1800"/>
              <a:buChar char="●"/>
            </a:pPr>
            <a:r>
              <a:rPr lang="en"/>
              <a:t>Is sports coverage less controversial than political economic issues?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Broadcasting and Sport</a:t>
            </a:r>
            <a:endParaRPr/>
          </a:p>
        </p:txBody>
      </p:sp>
      <p:sp>
        <p:nvSpPr>
          <p:cNvPr id="78" name="Shape 7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a:t>Sports are a major selling factor </a:t>
            </a:r>
            <a:endParaRPr/>
          </a:p>
          <a:p>
            <a:pPr marL="457200" lvl="0" indent="-342900" rtl="0">
              <a:spcBef>
                <a:spcPts val="0"/>
              </a:spcBef>
              <a:spcAft>
                <a:spcPts val="0"/>
              </a:spcAft>
              <a:buSzPts val="1800"/>
              <a:buChar char="●"/>
            </a:pPr>
            <a:r>
              <a:rPr lang="en"/>
              <a:t>Close relationship between beer and sports – how many of us associate beer with sports?</a:t>
            </a:r>
            <a:endParaRPr/>
          </a:p>
          <a:p>
            <a:pPr marL="457200" lvl="0" indent="-342900" rtl="0">
              <a:spcBef>
                <a:spcPts val="0"/>
              </a:spcBef>
              <a:spcAft>
                <a:spcPts val="0"/>
              </a:spcAft>
              <a:buSzPts val="1800"/>
              <a:buChar char="●"/>
            </a:pPr>
            <a:r>
              <a:rPr lang="en" u="sng">
                <a:solidFill>
                  <a:schemeClr val="hlink"/>
                </a:solidFill>
                <a:hlinkClick r:id="rId3"/>
              </a:rPr>
              <a:t>Coors Light Commercial </a:t>
            </a:r>
            <a:endParaRPr/>
          </a:p>
          <a:p>
            <a:pPr marL="457200" lvl="0" indent="-342900" rtl="0">
              <a:spcBef>
                <a:spcPts val="0"/>
              </a:spcBef>
              <a:spcAft>
                <a:spcPts val="0"/>
              </a:spcAft>
              <a:buSzPts val="1800"/>
              <a:buChar char="●"/>
            </a:pPr>
            <a:r>
              <a:rPr lang="en"/>
              <a:t>Sports Broadcasting Act of 1961 (SBA)</a:t>
            </a:r>
            <a:endParaRPr/>
          </a:p>
          <a:p>
            <a:pPr marL="457200" lvl="0" indent="-342900" rtl="0">
              <a:spcBef>
                <a:spcPts val="0"/>
              </a:spcBef>
              <a:spcAft>
                <a:spcPts val="0"/>
              </a:spcAft>
              <a:buSzPts val="1800"/>
              <a:buChar char="-"/>
            </a:pPr>
            <a:r>
              <a:rPr lang="en"/>
              <a:t>Allows professional sports teams to pool and sell their rights for games to television networks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Why Are Sports Necessary To The Continuing Growth of Television</a:t>
            </a:r>
            <a:endParaRPr/>
          </a:p>
        </p:txBody>
      </p:sp>
      <p:sp>
        <p:nvSpPr>
          <p:cNvPr id="84" name="Shape 84"/>
          <p:cNvSpPr txBox="1">
            <a:spLocks noGrp="1"/>
          </p:cNvSpPr>
          <p:nvPr>
            <p:ph type="body" idx="1"/>
          </p:nvPr>
        </p:nvSpPr>
        <p:spPr>
          <a:xfrm>
            <a:off x="311700" y="1578725"/>
            <a:ext cx="8520600" cy="2990100"/>
          </a:xfrm>
          <a:prstGeom prst="rect">
            <a:avLst/>
          </a:prstGeom>
        </p:spPr>
        <p:txBody>
          <a:bodyPr spcFirstLastPara="1" wrap="square" lIns="91425" tIns="91425" rIns="91425" bIns="91425" anchor="t" anchorCtr="0">
            <a:noAutofit/>
          </a:bodyPr>
          <a:lstStyle/>
          <a:p>
            <a:pPr marL="457200" lvl="0" indent="-355600" rtl="0">
              <a:spcBef>
                <a:spcPts val="0"/>
              </a:spcBef>
              <a:spcAft>
                <a:spcPts val="0"/>
              </a:spcAft>
              <a:buSzPts val="2000"/>
              <a:buAutoNum type="arabicPeriod"/>
            </a:pPr>
            <a:r>
              <a:rPr lang="en" sz="2000"/>
              <a:t>The Reality Factor</a:t>
            </a:r>
            <a:endParaRPr sz="2000"/>
          </a:p>
          <a:p>
            <a:pPr marL="457200" lvl="0" indent="-355600" rtl="0">
              <a:spcBef>
                <a:spcPts val="0"/>
              </a:spcBef>
              <a:spcAft>
                <a:spcPts val="0"/>
              </a:spcAft>
              <a:buSzPts val="2000"/>
              <a:buAutoNum type="arabicPeriod"/>
            </a:pPr>
            <a:r>
              <a:rPr lang="en" sz="2000"/>
              <a:t>The Regularly-Scheduled and Cost-Effective Factors</a:t>
            </a:r>
            <a:endParaRPr sz="2000"/>
          </a:p>
          <a:p>
            <a:pPr marL="457200" lvl="0" indent="-355600" rtl="0">
              <a:spcBef>
                <a:spcPts val="0"/>
              </a:spcBef>
              <a:spcAft>
                <a:spcPts val="0"/>
              </a:spcAft>
              <a:buSzPts val="2000"/>
              <a:buAutoNum type="arabicPeriod"/>
            </a:pPr>
            <a:r>
              <a:rPr lang="en" sz="2000"/>
              <a:t>The International Literacy Factor</a:t>
            </a:r>
            <a:endParaRPr sz="2000"/>
          </a:p>
          <a:p>
            <a:pPr marL="457200" lvl="0" indent="-355600" rtl="0">
              <a:spcBef>
                <a:spcPts val="0"/>
              </a:spcBef>
              <a:spcAft>
                <a:spcPts val="0"/>
              </a:spcAft>
              <a:buSzPts val="2000"/>
              <a:buAutoNum type="arabicPeriod"/>
            </a:pPr>
            <a:r>
              <a:rPr lang="en" sz="2000"/>
              <a:t>The Benign Viewer Factor</a:t>
            </a:r>
            <a:endParaRPr sz="2000"/>
          </a:p>
          <a:p>
            <a:pPr marL="457200" lvl="0" indent="-355600" rtl="0">
              <a:spcBef>
                <a:spcPts val="0"/>
              </a:spcBef>
              <a:spcAft>
                <a:spcPts val="0"/>
              </a:spcAft>
              <a:buSzPts val="2000"/>
              <a:buAutoNum type="arabicPeriod"/>
            </a:pPr>
            <a:r>
              <a:rPr lang="en" sz="2000"/>
              <a:t>The Loyalty and Effects Factor</a:t>
            </a:r>
            <a:endParaRPr sz="2000"/>
          </a:p>
          <a:p>
            <a:pPr marL="457200" lvl="0" indent="-355600" rtl="0">
              <a:spcBef>
                <a:spcPts val="0"/>
              </a:spcBef>
              <a:spcAft>
                <a:spcPts val="0"/>
              </a:spcAft>
              <a:buSzPts val="2000"/>
              <a:buAutoNum type="arabicPeriod"/>
            </a:pPr>
            <a:r>
              <a:rPr lang="en" sz="2000"/>
              <a:t>The Zap-Proof Factor</a:t>
            </a:r>
            <a:endParaRPr sz="2000"/>
          </a:p>
          <a:p>
            <a:pPr marL="457200" lvl="0" indent="-355600" rtl="0">
              <a:spcBef>
                <a:spcPts val="0"/>
              </a:spcBef>
              <a:spcAft>
                <a:spcPts val="0"/>
              </a:spcAft>
              <a:buSzPts val="2000"/>
              <a:buAutoNum type="arabicPeriod"/>
            </a:pPr>
            <a:r>
              <a:rPr lang="en" sz="2000"/>
              <a:t>The Promotion Factor</a:t>
            </a:r>
            <a:endParaRPr sz="2000"/>
          </a:p>
          <a:p>
            <a:pPr marL="457200" lvl="0" indent="-355600">
              <a:spcBef>
                <a:spcPts val="0"/>
              </a:spcBef>
              <a:spcAft>
                <a:spcPts val="0"/>
              </a:spcAft>
              <a:buSzPts val="2000"/>
              <a:buAutoNum type="arabicPeriod"/>
            </a:pPr>
            <a:r>
              <a:rPr lang="en" sz="2000"/>
              <a:t>The Integration Factor</a:t>
            </a:r>
            <a:endParaRPr sz="20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457200" lvl="0" indent="-419100">
              <a:spcBef>
                <a:spcPts val="0"/>
              </a:spcBef>
              <a:spcAft>
                <a:spcPts val="0"/>
              </a:spcAft>
              <a:buSzPts val="3000"/>
              <a:buAutoNum type="arabicPeriod"/>
            </a:pPr>
            <a:r>
              <a:rPr lang="en"/>
              <a:t>The Reality Factor </a:t>
            </a:r>
            <a:endParaRPr/>
          </a:p>
        </p:txBody>
      </p:sp>
      <p:sp>
        <p:nvSpPr>
          <p:cNvPr id="90" name="Shape 90"/>
          <p:cNvSpPr txBox="1">
            <a:spLocks noGrp="1"/>
          </p:cNvSpPr>
          <p:nvPr>
            <p:ph type="body" idx="1"/>
          </p:nvPr>
        </p:nvSpPr>
        <p:spPr>
          <a:xfrm>
            <a:off x="311700" y="1152475"/>
            <a:ext cx="8520600" cy="12168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a:t>“Sporting events typically are presented live with the attendant element of real-time suspense.”</a:t>
            </a:r>
            <a:endParaRPr/>
          </a:p>
          <a:p>
            <a:pPr marL="457200" lvl="0" indent="-342900">
              <a:spcBef>
                <a:spcPts val="0"/>
              </a:spcBef>
              <a:spcAft>
                <a:spcPts val="0"/>
              </a:spcAft>
              <a:buSzPts val="1800"/>
              <a:buChar char="●"/>
            </a:pPr>
            <a:r>
              <a:rPr lang="en"/>
              <a:t>Outcome cannot be predicted </a:t>
            </a:r>
            <a:endParaRPr/>
          </a:p>
        </p:txBody>
      </p:sp>
      <p:pic>
        <p:nvPicPr>
          <p:cNvPr id="91" name="Shape 91"/>
          <p:cNvPicPr preferRelativeResize="0"/>
          <p:nvPr/>
        </p:nvPicPr>
        <p:blipFill>
          <a:blip r:embed="rId3">
            <a:alphaModFix/>
          </a:blip>
          <a:stretch>
            <a:fillRect/>
          </a:stretch>
        </p:blipFill>
        <p:spPr>
          <a:xfrm>
            <a:off x="1671638" y="2693800"/>
            <a:ext cx="5800725" cy="17430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2. The Regularly-Scheduled and Cost-Effective Factors </a:t>
            </a:r>
            <a:endParaRPr/>
          </a:p>
        </p:txBody>
      </p:sp>
      <p:sp>
        <p:nvSpPr>
          <p:cNvPr id="97" name="Shape 97"/>
          <p:cNvSpPr txBox="1">
            <a:spLocks noGrp="1"/>
          </p:cNvSpPr>
          <p:nvPr>
            <p:ph type="body" idx="1"/>
          </p:nvPr>
        </p:nvSpPr>
        <p:spPr>
          <a:xfrm>
            <a:off x="311700" y="1426380"/>
            <a:ext cx="8520600" cy="3416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dirty="0"/>
              <a:t>“Unlike other “live” events, sports are regularly scheduled and continuing like other entertainment series, which makes them cost effective compared to many other forms of programming.”</a:t>
            </a:r>
            <a:endParaRPr dirty="0"/>
          </a:p>
          <a:p>
            <a:pPr marL="457200" lvl="0" indent="-342900" rtl="0">
              <a:spcBef>
                <a:spcPts val="0"/>
              </a:spcBef>
              <a:spcAft>
                <a:spcPts val="0"/>
              </a:spcAft>
              <a:buSzPts val="1800"/>
              <a:buChar char="●"/>
            </a:pPr>
            <a:r>
              <a:rPr lang="en" dirty="0"/>
              <a:t>Sports provide television with hours and hours of regularly scheduled live programming </a:t>
            </a:r>
            <a:endParaRPr dirty="0"/>
          </a:p>
          <a:p>
            <a:pPr marL="457200" lvl="0" indent="-342900" rtl="0">
              <a:spcBef>
                <a:spcPts val="0"/>
              </a:spcBef>
              <a:spcAft>
                <a:spcPts val="0"/>
              </a:spcAft>
              <a:buSzPts val="1800"/>
              <a:buChar char="-"/>
            </a:pPr>
            <a:r>
              <a:rPr lang="en" dirty="0"/>
              <a:t>Sports fill a lot of time</a:t>
            </a:r>
            <a:endParaRPr dirty="0"/>
          </a:p>
          <a:p>
            <a:pPr marL="457200" lvl="0" indent="-342900">
              <a:spcBef>
                <a:spcPts val="0"/>
              </a:spcBef>
              <a:spcAft>
                <a:spcPts val="0"/>
              </a:spcAft>
              <a:buSzPts val="1800"/>
              <a:buChar char="-"/>
            </a:pPr>
            <a:r>
              <a:rPr lang="en" dirty="0"/>
              <a:t>Cost efficient for television outlets </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3. The International Literacy Factor </a:t>
            </a:r>
            <a:endParaRPr/>
          </a:p>
        </p:txBody>
      </p:sp>
      <p:sp>
        <p:nvSpPr>
          <p:cNvPr id="103" name="Shape 103"/>
          <p:cNvSpPr txBox="1">
            <a:spLocks noGrp="1"/>
          </p:cNvSpPr>
          <p:nvPr>
            <p:ph type="body" idx="1"/>
          </p:nvPr>
        </p:nvSpPr>
        <p:spPr>
          <a:xfrm>
            <a:off x="311700" y="1152475"/>
            <a:ext cx="8520600" cy="14130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dirty="0"/>
              <a:t>“There are minimal barriers of language and literacy for sports viewers.”</a:t>
            </a:r>
            <a:endParaRPr dirty="0"/>
          </a:p>
          <a:p>
            <a:pPr marL="457200" lvl="0" indent="-342900" rtl="0">
              <a:spcBef>
                <a:spcPts val="0"/>
              </a:spcBef>
              <a:spcAft>
                <a:spcPts val="0"/>
              </a:spcAft>
              <a:buSzPts val="1800"/>
              <a:buChar char="●"/>
            </a:pPr>
            <a:r>
              <a:rPr lang="en" dirty="0"/>
              <a:t>Almost everyone can understand the basic point of the game regardless of the language in which it is presented</a:t>
            </a:r>
            <a:endParaRPr dirty="0"/>
          </a:p>
          <a:p>
            <a:pPr marL="457200" lvl="0" indent="-342900" rtl="0">
              <a:spcBef>
                <a:spcPts val="0"/>
              </a:spcBef>
              <a:spcAft>
                <a:spcPts val="0"/>
              </a:spcAft>
              <a:buSzPts val="1800"/>
              <a:buChar char="●"/>
            </a:pPr>
            <a:r>
              <a:rPr lang="en" dirty="0"/>
              <a:t>Action adventure programs and movies</a:t>
            </a:r>
            <a:endParaRPr dirty="0"/>
          </a:p>
          <a:p>
            <a:pPr marL="0" lvl="0" indent="0">
              <a:spcBef>
                <a:spcPts val="1600"/>
              </a:spcBef>
              <a:spcAft>
                <a:spcPts val="1600"/>
              </a:spcAft>
              <a:buNone/>
            </a:pPr>
            <a:endParaRPr dirty="0"/>
          </a:p>
        </p:txBody>
      </p:sp>
      <p:sp>
        <p:nvSpPr>
          <p:cNvPr id="104" name="Shape 104"/>
          <p:cNvSpPr txBox="1">
            <a:spLocks noGrp="1"/>
          </p:cNvSpPr>
          <p:nvPr>
            <p:ph type="body" idx="1"/>
          </p:nvPr>
        </p:nvSpPr>
        <p:spPr>
          <a:xfrm>
            <a:off x="450950" y="2502125"/>
            <a:ext cx="2864700" cy="4713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dirty="0"/>
              <a:t>Good versus evil</a:t>
            </a:r>
            <a:endParaRPr dirty="0"/>
          </a:p>
          <a:p>
            <a:pPr marL="0" lvl="0" indent="0" rtl="0">
              <a:spcBef>
                <a:spcPts val="1600"/>
              </a:spcBef>
              <a:spcAft>
                <a:spcPts val="1600"/>
              </a:spcAft>
              <a:buNone/>
            </a:pPr>
            <a:endParaRPr dirty="0"/>
          </a:p>
        </p:txBody>
      </p:sp>
      <p:sp>
        <p:nvSpPr>
          <p:cNvPr id="105" name="Shape 105"/>
          <p:cNvSpPr txBox="1">
            <a:spLocks noGrp="1"/>
          </p:cNvSpPr>
          <p:nvPr>
            <p:ph type="body" idx="1"/>
          </p:nvPr>
        </p:nvSpPr>
        <p:spPr>
          <a:xfrm>
            <a:off x="450950" y="2973425"/>
            <a:ext cx="2864700" cy="4713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a:t>Right versus wrong</a:t>
            </a:r>
            <a:endParaRPr/>
          </a:p>
          <a:p>
            <a:pPr marL="0" lvl="0" indent="0" rtl="0">
              <a:spcBef>
                <a:spcPts val="1600"/>
              </a:spcBef>
              <a:spcAft>
                <a:spcPts val="1600"/>
              </a:spcAft>
              <a:buNone/>
            </a:pPr>
            <a:endParaRPr/>
          </a:p>
        </p:txBody>
      </p:sp>
      <p:sp>
        <p:nvSpPr>
          <p:cNvPr id="106" name="Shape 106"/>
          <p:cNvSpPr txBox="1">
            <a:spLocks noGrp="1"/>
          </p:cNvSpPr>
          <p:nvPr>
            <p:ph type="body" idx="1"/>
          </p:nvPr>
        </p:nvSpPr>
        <p:spPr>
          <a:xfrm>
            <a:off x="450950" y="3444725"/>
            <a:ext cx="3614400" cy="4713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a:t>Violent conflict and action</a:t>
            </a:r>
            <a:endParaRPr/>
          </a:p>
          <a:p>
            <a:pPr marL="0" lvl="0" indent="0" rtl="0">
              <a:spcBef>
                <a:spcPts val="1600"/>
              </a:spcBef>
              <a:spcAft>
                <a:spcPts val="1600"/>
              </a:spcAft>
              <a:buNone/>
            </a:pPr>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4. The Benign Viewer Factor</a:t>
            </a:r>
            <a:endParaRPr/>
          </a:p>
        </p:txBody>
      </p:sp>
      <p:sp>
        <p:nvSpPr>
          <p:cNvPr id="112" name="Shape 11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a:t>“Even those who are not fans have a generally benign attitude toward sport. Very few people are sports haters, especially when viewing in groups.”</a:t>
            </a:r>
            <a:endParaRPr/>
          </a:p>
          <a:p>
            <a:pPr marL="457200" lvl="0" indent="-342900" rtl="0">
              <a:spcBef>
                <a:spcPts val="0"/>
              </a:spcBef>
              <a:spcAft>
                <a:spcPts val="0"/>
              </a:spcAft>
              <a:buSzPts val="1800"/>
              <a:buChar char="●"/>
            </a:pPr>
            <a:r>
              <a:rPr lang="en"/>
              <a:t>Why is it unusual for people to hate sports?</a:t>
            </a:r>
            <a:endParaRPr/>
          </a:p>
          <a:p>
            <a:pPr marL="457200" lvl="0" indent="-342900" rtl="0">
              <a:spcBef>
                <a:spcPts val="0"/>
              </a:spcBef>
              <a:spcAft>
                <a:spcPts val="0"/>
              </a:spcAft>
              <a:buSzPts val="1800"/>
              <a:buChar char="-"/>
            </a:pPr>
            <a:r>
              <a:rPr lang="en"/>
              <a:t>Who we associate with</a:t>
            </a:r>
            <a:endParaRPr/>
          </a:p>
          <a:p>
            <a:pPr marL="457200" lvl="0" indent="-342900" rtl="0">
              <a:spcBef>
                <a:spcPts val="0"/>
              </a:spcBef>
              <a:spcAft>
                <a:spcPts val="0"/>
              </a:spcAft>
              <a:buSzPts val="1800"/>
              <a:buChar char="-"/>
            </a:pPr>
            <a:r>
              <a:rPr lang="en"/>
              <a:t>Constant media attention </a:t>
            </a:r>
            <a:endParaRPr/>
          </a:p>
          <a:p>
            <a:pPr marL="457200" lvl="0" indent="-342900" rtl="0">
              <a:spcBef>
                <a:spcPts val="0"/>
              </a:spcBef>
              <a:spcAft>
                <a:spcPts val="0"/>
              </a:spcAft>
              <a:buSzPts val="1800"/>
              <a:buChar char="●"/>
            </a:pPr>
            <a:r>
              <a:rPr lang="en"/>
              <a:t>Day-to-day communication</a:t>
            </a:r>
            <a:endParaRPr/>
          </a:p>
          <a:p>
            <a:pPr marL="457200" lvl="0" indent="-342900" rtl="0">
              <a:spcBef>
                <a:spcPts val="0"/>
              </a:spcBef>
              <a:spcAft>
                <a:spcPts val="0"/>
              </a:spcAft>
              <a:buSzPts val="1800"/>
              <a:buChar char="●"/>
            </a:pPr>
            <a:r>
              <a:rPr lang="en"/>
              <a:t>Sports bars</a:t>
            </a:r>
            <a:endParaRPr/>
          </a:p>
          <a:p>
            <a:pPr marL="0" lvl="0" indent="0" rtl="0">
              <a:spcBef>
                <a:spcPts val="1600"/>
              </a:spcBef>
              <a:spcAft>
                <a:spcPts val="1600"/>
              </a:spcAft>
              <a:buNone/>
            </a:pPr>
            <a:endParaRPr/>
          </a:p>
        </p:txBody>
      </p:sp>
      <p:pic>
        <p:nvPicPr>
          <p:cNvPr id="113" name="Shape 113"/>
          <p:cNvPicPr preferRelativeResize="0"/>
          <p:nvPr/>
        </p:nvPicPr>
        <p:blipFill>
          <a:blip r:embed="rId3">
            <a:alphaModFix/>
          </a:blip>
          <a:stretch>
            <a:fillRect/>
          </a:stretch>
        </p:blipFill>
        <p:spPr>
          <a:xfrm>
            <a:off x="3859276" y="2548397"/>
            <a:ext cx="4973025" cy="2179474"/>
          </a:xfrm>
          <a:prstGeom prst="rect">
            <a:avLst/>
          </a:prstGeom>
          <a:noFill/>
          <a:ln>
            <a:noFill/>
          </a:ln>
        </p:spPr>
      </p:pic>
    </p:spTree>
  </p:cSld>
  <p:clrMapOvr>
    <a:masterClrMapping/>
  </p:clrMapOvr>
</p:sld>
</file>

<file path=ppt/theme/theme1.xml><?xml version="1.0" encoding="utf-8"?>
<a:theme xmlns:a="http://schemas.openxmlformats.org/drawingml/2006/main"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1971</Words>
  <Application>Microsoft Macintosh PowerPoint</Application>
  <PresentationFormat>On-screen Show (16:9)</PresentationFormat>
  <Paragraphs>171</Paragraphs>
  <Slides>27</Slides>
  <Notes>27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27</vt:i4>
      </vt:variant>
    </vt:vector>
  </HeadingPairs>
  <TitlesOfParts>
    <vt:vector size="30" baseType="lpstr">
      <vt:lpstr>Average</vt:lpstr>
      <vt:lpstr>Oswald</vt:lpstr>
      <vt:lpstr>Slate</vt:lpstr>
      <vt:lpstr>The Sports Media Complex  Part II</vt:lpstr>
      <vt:lpstr>Sports Media: A Modern Institution</vt:lpstr>
      <vt:lpstr>Rise of “Big Time” Spectator Sport</vt:lpstr>
      <vt:lpstr>Broadcasting and Sport</vt:lpstr>
      <vt:lpstr>Why Are Sports Necessary To The Continuing Growth of Television</vt:lpstr>
      <vt:lpstr>The Reality Factor </vt:lpstr>
      <vt:lpstr>2. The Regularly-Scheduled and Cost-Effective Factors </vt:lpstr>
      <vt:lpstr>3. The International Literacy Factor </vt:lpstr>
      <vt:lpstr>4. The Benign Viewer Factor</vt:lpstr>
      <vt:lpstr>5. The Loyalty and Effects Factors</vt:lpstr>
      <vt:lpstr>6. The Zap-Proof Factor</vt:lpstr>
      <vt:lpstr>7. The Promotion Factor</vt:lpstr>
      <vt:lpstr>8. The Integration Factor</vt:lpstr>
      <vt:lpstr>Conclusions</vt:lpstr>
      <vt:lpstr>The Rhetoric of Winning and Losing The American Dream and America's Team</vt:lpstr>
      <vt:lpstr>America’s Dream: The Ideology of Success</vt:lpstr>
      <vt:lpstr>America’s Dream: The Ideology of Success (Continued…)</vt:lpstr>
      <vt:lpstr>America’s Team: Where Mamas Hope Their Babies Grow Up to Be Cowboys</vt:lpstr>
      <vt:lpstr>Phase 1: “Beaten But Not Cowed”</vt:lpstr>
      <vt:lpstr>Phase 2: “The Days of Wine and Roses”</vt:lpstr>
      <vt:lpstr>Phase 3: “Always a Bridesmaid, Never a Bride” &amp;  Phase 4: “Cowboys Look to Dynasty” </vt:lpstr>
      <vt:lpstr>Phase 5: “Didn’t This Used to Be America’s Team?”</vt:lpstr>
      <vt:lpstr>Conclusions</vt:lpstr>
      <vt:lpstr>Rising TV Fees Mean All Viewers Pay to Keep Sports Fan Happy</vt:lpstr>
      <vt:lpstr>Rising TV Fees Mean All Viewers Pay to Keep Sports Fan Happy (Continued)</vt:lpstr>
      <vt:lpstr>Cable Bill and Sports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Sports Media Complex  Part II</dc:title>
  <cp:lastModifiedBy>Daniel Walker</cp:lastModifiedBy>
  <cp:revision>1</cp:revision>
  <dcterms:modified xsi:type="dcterms:W3CDTF">2018-02-19T18:05:05Z</dcterms:modified>
</cp:coreProperties>
</file>