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288" r:id="rId3"/>
    <p:sldId id="290" r:id="rId4"/>
    <p:sldId id="291" r:id="rId5"/>
    <p:sldId id="296" r:id="rId6"/>
    <p:sldId id="297" r:id="rId7"/>
    <p:sldId id="292" r:id="rId8"/>
    <p:sldId id="295" r:id="rId9"/>
    <p:sldId id="29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289"/>
            <p14:sldId id="288"/>
            <p14:sldId id="290"/>
            <p14:sldId id="291"/>
            <p14:sldId id="296"/>
            <p14:sldId id="297"/>
            <p14:sldId id="292"/>
            <p14:sldId id="295"/>
            <p14:sldId id="294"/>
            <p14:sldId id="293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71" d="100"/>
          <a:sy n="71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6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Styles of news releases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Announcement (straight news, making an Announcement)</a:t>
            </a:r>
          </a:p>
          <a:p>
            <a:r>
              <a:rPr lang="en-US" sz="2400" dirty="0" smtClean="0"/>
              <a:t>Feature (combo info + entertainment)</a:t>
            </a:r>
            <a:endParaRPr lang="en-US" sz="2400" dirty="0"/>
          </a:p>
          <a:p>
            <a:r>
              <a:rPr lang="en-US" sz="2400" dirty="0" smtClean="0"/>
              <a:t>Hybrid (combo of Feature </a:t>
            </a:r>
            <a:r>
              <a:rPr lang="en-US" sz="2400" dirty="0"/>
              <a:t>+ Announcement )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1823555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to Place News Releases?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Target the publics you hope will read the message</a:t>
            </a:r>
          </a:p>
          <a:p>
            <a:r>
              <a:rPr lang="en-US" sz="2400" dirty="0" smtClean="0"/>
              <a:t>Target the specific media that reaches those publics</a:t>
            </a:r>
          </a:p>
          <a:p>
            <a:r>
              <a:rPr lang="en-US" sz="2400" dirty="0"/>
              <a:t>Target the </a:t>
            </a:r>
            <a:r>
              <a:rPr lang="en-US" sz="2400" dirty="0" smtClean="0"/>
              <a:t>reporters in the specific </a:t>
            </a:r>
            <a:r>
              <a:rPr lang="en-US" sz="2400" dirty="0"/>
              <a:t>media that reaches </a:t>
            </a:r>
            <a:r>
              <a:rPr lang="en-US" sz="2400" dirty="0" smtClean="0"/>
              <a:t>those publics (education, health, sports etc)</a:t>
            </a:r>
          </a:p>
          <a:p>
            <a:r>
              <a:rPr lang="en-US" sz="2400" dirty="0" smtClean="0"/>
              <a:t>A bias to ‘crisis’ stories (24-hour cycle); you must interpret/pitch it in a way </a:t>
            </a:r>
            <a:r>
              <a:rPr lang="en-US" sz="2400" dirty="0" smtClean="0"/>
              <a:t>to </a:t>
            </a:r>
            <a:r>
              <a:rPr lang="en-US" sz="2400" dirty="0" smtClean="0"/>
              <a:t>make it seem relevant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0838140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Similar to the news releases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Social media (web-based)</a:t>
            </a:r>
          </a:p>
          <a:p>
            <a:r>
              <a:rPr lang="en-US" sz="2400" dirty="0" smtClean="0"/>
              <a:t>Media advisories (</a:t>
            </a:r>
            <a:r>
              <a:rPr lang="en-US" sz="2400" dirty="0"/>
              <a:t>b</a:t>
            </a:r>
            <a:r>
              <a:rPr lang="en-US" sz="2400" dirty="0" smtClean="0"/>
              <a:t>reaking news)</a:t>
            </a:r>
            <a:endParaRPr lang="en-US" sz="2400" dirty="0"/>
          </a:p>
          <a:p>
            <a:r>
              <a:rPr lang="en-US" sz="2400" dirty="0" smtClean="0"/>
              <a:t>Pitches (exclusives to particular journalists)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078333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heading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On organization’s stationery with letterhead</a:t>
            </a:r>
          </a:p>
          <a:p>
            <a:r>
              <a:rPr lang="en-US" sz="2400" b="1" dirty="0" smtClean="0"/>
              <a:t>News Release </a:t>
            </a:r>
            <a:r>
              <a:rPr lang="en-US" sz="2400" dirty="0" smtClean="0"/>
              <a:t>in BF (block left)</a:t>
            </a:r>
          </a:p>
          <a:p>
            <a:r>
              <a:rPr lang="en-US" sz="2400" dirty="0" smtClean="0"/>
              <a:t>Double spaced</a:t>
            </a:r>
          </a:p>
          <a:p>
            <a:r>
              <a:rPr lang="en-US" sz="2400" dirty="0" smtClean="0"/>
              <a:t>Continues with FOR IMMEDIATE RELEASE, next line date</a:t>
            </a:r>
          </a:p>
          <a:p>
            <a:r>
              <a:rPr lang="en-US" sz="2400" dirty="0"/>
              <a:t>Continues with FOR </a:t>
            </a:r>
            <a:r>
              <a:rPr lang="en-US" sz="2400" dirty="0" smtClean="0"/>
              <a:t>MORE INFORMATION, horizontal align</a:t>
            </a:r>
          </a:p>
          <a:p>
            <a:r>
              <a:rPr lang="en-US" sz="2400" dirty="0" smtClean="0"/>
              <a:t>End with centered ‘###’ or ‘-30-’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4794900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format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Double-space the text</a:t>
            </a:r>
          </a:p>
          <a:p>
            <a:r>
              <a:rPr lang="en-US" sz="2400" dirty="0" smtClean="0"/>
              <a:t>Fewer than two pages (preferably one)</a:t>
            </a:r>
          </a:p>
          <a:p>
            <a:r>
              <a:rPr lang="en-US" sz="2400" dirty="0" smtClean="0"/>
              <a:t>If more than one page, type ‘-more-’ at bottom </a:t>
            </a:r>
            <a:r>
              <a:rPr lang="en-US" sz="2400" dirty="0"/>
              <a:t>o</a:t>
            </a:r>
            <a:r>
              <a:rPr lang="en-US" sz="2400" dirty="0" smtClean="0"/>
              <a:t>f first page</a:t>
            </a:r>
          </a:p>
          <a:p>
            <a:r>
              <a:rPr lang="en-US" sz="2400" dirty="0"/>
              <a:t>If more than </a:t>
            </a:r>
            <a:r>
              <a:rPr lang="en-US" sz="2400" dirty="0" smtClean="0"/>
              <a:t>one, condensed head with page number upper right corner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2623207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format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6002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u="sng" dirty="0"/>
          </a:p>
          <a:p>
            <a:pPr algn="ctr"/>
            <a:r>
              <a:rPr lang="sk-SK" dirty="0"/>
              <a:t>Organization Letterhead</a:t>
            </a:r>
          </a:p>
          <a:p>
            <a:endParaRPr lang="sk-SK" u="sng" dirty="0"/>
          </a:p>
          <a:p>
            <a:r>
              <a:rPr lang="sk-SK" sz="2000" b="1" dirty="0"/>
              <a:t>News Release</a:t>
            </a:r>
            <a:endParaRPr lang="sk-SK" sz="2000" dirty="0"/>
          </a:p>
          <a:p>
            <a:endParaRPr lang="sk-SK" dirty="0" smtClean="0"/>
          </a:p>
          <a:p>
            <a:r>
              <a:rPr lang="sk-SK" dirty="0" smtClean="0"/>
              <a:t>FOR </a:t>
            </a:r>
            <a:r>
              <a:rPr lang="sk-SK" dirty="0"/>
              <a:t>IMMEDIATE </a:t>
            </a:r>
            <a:r>
              <a:rPr lang="sk-SK" dirty="0" smtClean="0"/>
              <a:t>RELEASE			</a:t>
            </a:r>
            <a:r>
              <a:rPr lang="sk-SK" dirty="0"/>
              <a:t>FOR MORE INFORMATION</a:t>
            </a:r>
            <a:r>
              <a:rPr lang="sk-SK" dirty="0" smtClean="0"/>
              <a:t>:</a:t>
            </a:r>
            <a:endParaRPr lang="sk-SK" dirty="0"/>
          </a:p>
          <a:p>
            <a:r>
              <a:rPr lang="sk-SK" dirty="0"/>
              <a:t>Nov. 20, 2012	</a:t>
            </a:r>
            <a:r>
              <a:rPr lang="sk-SK" dirty="0" smtClean="0"/>
              <a:t>			</a:t>
            </a:r>
            <a:r>
              <a:rPr lang="sk-SK" dirty="0"/>
              <a:t>Catherine Jones</a:t>
            </a:r>
          </a:p>
          <a:p>
            <a:r>
              <a:rPr lang="sk-SK" dirty="0" smtClean="0"/>
              <a:t>					Public Relations Director</a:t>
            </a:r>
          </a:p>
          <a:p>
            <a:r>
              <a:rPr lang="is-IS" dirty="0" smtClean="0"/>
              <a:t>					(</a:t>
            </a:r>
            <a:r>
              <a:rPr lang="is-IS" dirty="0"/>
              <a:t>555) 123–4567</a:t>
            </a:r>
          </a:p>
          <a:p>
            <a:r>
              <a:rPr lang="en-US" dirty="0" smtClean="0"/>
              <a:t>					cjones</a:t>
            </a:r>
            <a:r>
              <a:rPr lang="en-US" dirty="0"/>
              <a:t>@xyz.org	</a:t>
            </a:r>
          </a:p>
          <a:p>
            <a:r>
              <a:rPr lang="sk-SK" dirty="0"/>
              <a:t> </a:t>
            </a:r>
          </a:p>
          <a:p>
            <a:pPr algn="ctr"/>
            <a:r>
              <a:rPr lang="sk-SK" b="1" dirty="0" smtClean="0"/>
              <a:t>Circle </a:t>
            </a:r>
            <a:r>
              <a:rPr lang="sk-SK" b="1" dirty="0"/>
              <a:t>City Red Cross schedules downtown blood drive</a:t>
            </a:r>
            <a:endParaRPr lang="sk-SK" dirty="0"/>
          </a:p>
          <a:p>
            <a:endParaRPr lang="sk-SK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006196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Traditional (paper) </a:t>
            </a:r>
            <a:r>
              <a:rPr lang="en-US" sz="3200" b="1" dirty="0"/>
              <a:t>format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dirty="0" smtClean="0"/>
              <a:t>     HAMDEN, CT—</a:t>
            </a:r>
            <a:r>
              <a:rPr lang="en-GB" sz="1900" dirty="0"/>
              <a:t>The </a:t>
            </a:r>
            <a:r>
              <a:rPr lang="en-GB" sz="1900" dirty="0" smtClean="0"/>
              <a:t>Connecticut Board </a:t>
            </a:r>
            <a:r>
              <a:rPr lang="en-GB" sz="1900" dirty="0"/>
              <a:t>of Regents has named Edward </a:t>
            </a:r>
            <a:r>
              <a:rPr lang="en-GB" sz="1900" dirty="0" smtClean="0"/>
              <a:t>Ballyhoo the </a:t>
            </a:r>
            <a:r>
              <a:rPr lang="en-GB" sz="1900" dirty="0"/>
              <a:t>new president of </a:t>
            </a:r>
            <a:r>
              <a:rPr lang="en-GB" sz="1900" dirty="0" smtClean="0"/>
              <a:t>Quinnipiac University</a:t>
            </a:r>
            <a:r>
              <a:rPr lang="en-GB" sz="1900" dirty="0"/>
              <a:t>. Ballyhoo </a:t>
            </a:r>
            <a:r>
              <a:rPr lang="en-GB" sz="1900" dirty="0" smtClean="0"/>
              <a:t>, </a:t>
            </a:r>
            <a:r>
              <a:rPr lang="en-GB" sz="1900" dirty="0"/>
              <a:t>formerly vice-provost of Weslaco College in Milwaukee, will begin his new duties </a:t>
            </a:r>
            <a:r>
              <a:rPr lang="en-GB" sz="1900" dirty="0" smtClean="0"/>
              <a:t>March </a:t>
            </a:r>
            <a:r>
              <a:rPr lang="en-GB" sz="1900" dirty="0"/>
              <a:t>18, said Regents Director Roberta Kramer.</a:t>
            </a:r>
          </a:p>
          <a:p>
            <a:pPr marL="0" indent="0">
              <a:buNone/>
            </a:pPr>
            <a:r>
              <a:rPr lang="en-GB" sz="1900" dirty="0" smtClean="0"/>
              <a:t>     Ballyhoo , </a:t>
            </a:r>
            <a:r>
              <a:rPr lang="en-GB" sz="1900" dirty="0"/>
              <a:t>54, served as vice-provost at Weslaco College for seven years. Before that, he was the Burnett Distinguished Professor of Biochemistry at </a:t>
            </a:r>
            <a:r>
              <a:rPr lang="en-GB" sz="1900" dirty="0" smtClean="0"/>
              <a:t>Cortland University </a:t>
            </a:r>
            <a:r>
              <a:rPr lang="en-GB" sz="1900" dirty="0"/>
              <a:t>in Portland, Tenn. He earned his Ph.D. in biochemistry from Madrid University in 1986.</a:t>
            </a:r>
          </a:p>
          <a:p>
            <a:pPr marL="0" indent="0">
              <a:buNone/>
            </a:pPr>
            <a:r>
              <a:rPr lang="en-GB" sz="1900" dirty="0" smtClean="0"/>
              <a:t>     Ballyhoo will be sworn in on Sept</a:t>
            </a:r>
            <a:r>
              <a:rPr lang="en-GB" sz="1900" dirty="0"/>
              <a:t>. </a:t>
            </a:r>
            <a:r>
              <a:rPr lang="en-GB" sz="1900" dirty="0" smtClean="0"/>
              <a:t>18 at </a:t>
            </a:r>
            <a:r>
              <a:rPr lang="en-GB" sz="1900" dirty="0"/>
              <a:t>the Student Union.</a:t>
            </a:r>
          </a:p>
          <a:p>
            <a:pPr marL="0" indent="0">
              <a:buNone/>
            </a:pPr>
            <a:r>
              <a:rPr lang="en-GB" sz="1900" dirty="0" smtClean="0"/>
              <a:t>     “</a:t>
            </a:r>
            <a:r>
              <a:rPr lang="en-GB" sz="1900" dirty="0"/>
              <a:t>I'm both honored and challenged to assume the presidency of Quinnipiac </a:t>
            </a:r>
            <a:r>
              <a:rPr lang="en-GB" sz="1900" dirty="0" smtClean="0"/>
              <a:t>University</a:t>
            </a:r>
            <a:r>
              <a:rPr lang="en-GB" sz="1900" dirty="0"/>
              <a:t>,” Ballyhoo </a:t>
            </a:r>
            <a:r>
              <a:rPr lang="en-GB" sz="1900" dirty="0" smtClean="0"/>
              <a:t>said</a:t>
            </a:r>
            <a:r>
              <a:rPr lang="en-GB" sz="1900" dirty="0"/>
              <a:t>. “I pledge to do my best for Quinnipiac </a:t>
            </a:r>
            <a:r>
              <a:rPr lang="en-GB" sz="1900" dirty="0" smtClean="0"/>
              <a:t>.</a:t>
            </a:r>
            <a:r>
              <a:rPr lang="en-GB" sz="1900" dirty="0"/>
              <a:t>”</a:t>
            </a:r>
          </a:p>
          <a:p>
            <a:pPr marL="0" indent="0">
              <a:buNone/>
            </a:pPr>
            <a:r>
              <a:rPr lang="en-GB" sz="1900" dirty="0" smtClean="0"/>
              <a:t>     </a:t>
            </a:r>
            <a:r>
              <a:rPr lang="en-GB" sz="1900" dirty="0"/>
              <a:t>Ballyhoo </a:t>
            </a:r>
            <a:r>
              <a:rPr lang="en-GB" sz="1900" dirty="0" smtClean="0"/>
              <a:t>succeeds </a:t>
            </a:r>
            <a:r>
              <a:rPr lang="en-GB" sz="1900" dirty="0"/>
              <a:t>Richard Warner, who retired Sept. 1. </a:t>
            </a:r>
            <a:endParaRPr lang="en-GB" sz="1900" dirty="0" smtClean="0"/>
          </a:p>
          <a:p>
            <a:pPr marL="0" indent="0" algn="ctr">
              <a:buNone/>
            </a:pPr>
            <a:r>
              <a:rPr lang="uk-UA" sz="1900" dirty="0" smtClean="0"/>
              <a:t>#</a:t>
            </a:r>
            <a:r>
              <a:rPr lang="uk-UA" sz="1900" dirty="0"/>
              <a:t>##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333949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content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First sentence usually includes the 5 Ws, i.e.:</a:t>
            </a:r>
          </a:p>
          <a:p>
            <a:pPr lvl="1"/>
            <a:r>
              <a:rPr lang="en-US" sz="2000" i="1" dirty="0" smtClean="0"/>
              <a:t>Who</a:t>
            </a:r>
            <a:r>
              <a:rPr lang="en-US" sz="2000" dirty="0" smtClean="0"/>
              <a:t> – identify key people </a:t>
            </a:r>
            <a:r>
              <a:rPr lang="en-US" sz="2000" i="1" dirty="0" smtClean="0"/>
              <a:t>accurately</a:t>
            </a:r>
            <a:r>
              <a:rPr lang="en-US" sz="2000" dirty="0" smtClean="0"/>
              <a:t> and early on </a:t>
            </a:r>
            <a:r>
              <a:rPr lang="en-US" sz="2000" i="1" dirty="0" smtClean="0"/>
              <a:t>What</a:t>
            </a:r>
            <a:r>
              <a:rPr lang="en-US" sz="2000" dirty="0" smtClean="0"/>
              <a:t> – be specific with only relevant details; it’s not just red wine, it’s a young Italian red wine</a:t>
            </a:r>
          </a:p>
          <a:p>
            <a:pPr lvl="1"/>
            <a:r>
              <a:rPr lang="en-US" sz="2000" i="1" dirty="0"/>
              <a:t>When</a:t>
            </a:r>
            <a:r>
              <a:rPr lang="en-US" sz="2000" dirty="0"/>
              <a:t> – </a:t>
            </a:r>
            <a:r>
              <a:rPr lang="en-US" sz="2000" dirty="0" smtClean="0"/>
              <a:t>check dates, ensure that you need/do not need  date in the past or in the future </a:t>
            </a:r>
          </a:p>
          <a:p>
            <a:pPr lvl="1"/>
            <a:r>
              <a:rPr lang="en-US" sz="2000" i="1" dirty="0" smtClean="0"/>
              <a:t>Where</a:t>
            </a:r>
            <a:r>
              <a:rPr lang="en-US" sz="2000" dirty="0" smtClean="0"/>
              <a:t> – a setting, such as a venue, a city, an address (Park Avenue) </a:t>
            </a:r>
          </a:p>
          <a:p>
            <a:pPr lvl="1"/>
            <a:r>
              <a:rPr lang="en-US" sz="2000" i="1" dirty="0" smtClean="0"/>
              <a:t>Why</a:t>
            </a:r>
            <a:r>
              <a:rPr lang="en-US" sz="2000" dirty="0" smtClean="0"/>
              <a:t> – try to clarify or understand the situation or character</a:t>
            </a:r>
          </a:p>
          <a:p>
            <a:pPr lvl="1"/>
            <a:endParaRPr 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6480386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content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And 1 ‘H’, i.e.:</a:t>
            </a:r>
          </a:p>
          <a:p>
            <a:pPr lvl="1"/>
            <a:r>
              <a:rPr lang="en-US" sz="2000" i="1" dirty="0" smtClean="0"/>
              <a:t>How </a:t>
            </a:r>
            <a:r>
              <a:rPr lang="en-US" sz="2000" dirty="0" smtClean="0"/>
              <a:t>– identify things to help clarify or explain the Why</a:t>
            </a:r>
          </a:p>
          <a:p>
            <a:pPr lvl="1"/>
            <a:endParaRPr lang="en-US" sz="2000" dirty="0"/>
          </a:p>
          <a:p>
            <a:pPr lvl="2"/>
            <a:r>
              <a:rPr lang="en-US" sz="2000" dirty="0" smtClean="0"/>
              <a:t>How much?</a:t>
            </a:r>
          </a:p>
          <a:p>
            <a:pPr lvl="2"/>
            <a:r>
              <a:rPr lang="en-US" sz="2000" dirty="0" smtClean="0"/>
              <a:t>How many?</a:t>
            </a:r>
          </a:p>
          <a:p>
            <a:pPr lvl="2"/>
            <a:r>
              <a:rPr lang="en-US" sz="2000" dirty="0" smtClean="0"/>
              <a:t>How long?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508403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81000"/>
            <a:ext cx="8077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(paper) </a:t>
            </a:r>
            <a:r>
              <a:rPr lang="en-US" sz="3200" b="1" dirty="0" smtClean="0"/>
              <a:t>content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/>
              <a:t>First paragraph (‘lead’) includes the important info</a:t>
            </a:r>
          </a:p>
          <a:p>
            <a:r>
              <a:rPr lang="en-US" sz="2400" dirty="0"/>
              <a:t>Info less important in subsequent paragraphs</a:t>
            </a:r>
          </a:p>
          <a:p>
            <a:r>
              <a:rPr lang="en-US" sz="2400" dirty="0" smtClean="0"/>
              <a:t>Include ‘lively’ quotation from organization (pertinent)</a:t>
            </a:r>
          </a:p>
          <a:p>
            <a:r>
              <a:rPr lang="en-US" sz="2400" dirty="0" smtClean="0"/>
              <a:t>Be concise, precise</a:t>
            </a:r>
            <a:endParaRPr lang="en-US" sz="2400" dirty="0"/>
          </a:p>
          <a:p>
            <a:r>
              <a:rPr lang="en-US" sz="2400" dirty="0" smtClean="0"/>
              <a:t>Be objective in voice (avoid opinion / subjective statements)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7273522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862</Words>
  <Application>Microsoft Macintosh PowerPoint</Application>
  <PresentationFormat>On-screen Show (4:3)</PresentationFormat>
  <Paragraphs>106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Training New Employees</vt:lpstr>
      <vt:lpstr>Styles of news releases</vt:lpstr>
      <vt:lpstr>Similar to the news releases</vt:lpstr>
      <vt:lpstr>Traditional (paper) heading</vt:lpstr>
      <vt:lpstr>Traditional (paper) format</vt:lpstr>
      <vt:lpstr>Traditional (paper) format</vt:lpstr>
      <vt:lpstr>Traditional (paper) format</vt:lpstr>
      <vt:lpstr>Traditional (paper) content</vt:lpstr>
      <vt:lpstr>Traditional (paper) content</vt:lpstr>
      <vt:lpstr>Traditional (paper) content</vt:lpstr>
      <vt:lpstr>Where to Place News Releases?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2016-06-25T06:36:08Z</dcterms:modified>
</cp:coreProperties>
</file>